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345" r:id="rId5"/>
    <p:sldId id="346" r:id="rId6"/>
    <p:sldId id="402" r:id="rId7"/>
    <p:sldId id="408" r:id="rId8"/>
    <p:sldId id="416" r:id="rId9"/>
    <p:sldId id="417" r:id="rId10"/>
    <p:sldId id="418" r:id="rId11"/>
    <p:sldId id="414" r:id="rId12"/>
    <p:sldId id="421" r:id="rId13"/>
    <p:sldId id="422" r:id="rId14"/>
    <p:sldId id="415" r:id="rId15"/>
    <p:sldId id="426" r:id="rId16"/>
    <p:sldId id="420" r:id="rId17"/>
    <p:sldId id="425" r:id="rId18"/>
    <p:sldId id="410" r:id="rId19"/>
    <p:sldId id="427" r:id="rId20"/>
    <p:sldId id="428" r:id="rId21"/>
    <p:sldId id="429" r:id="rId22"/>
    <p:sldId id="430" r:id="rId23"/>
    <p:sldId id="431" r:id="rId24"/>
    <p:sldId id="409" r:id="rId25"/>
    <p:sldId id="423" r:id="rId26"/>
    <p:sldId id="424" r:id="rId27"/>
    <p:sldId id="419" r:id="rId28"/>
    <p:sldId id="411" r:id="rId29"/>
    <p:sldId id="413" r:id="rId30"/>
    <p:sldId id="354" r:id="rId31"/>
    <p:sldId id="321"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74F"/>
    <a:srgbClr val="FFFFFF"/>
    <a:srgbClr val="7B8FAA"/>
    <a:srgbClr val="FEFFFF"/>
    <a:srgbClr val="1E2E47"/>
    <a:srgbClr val="F7F2F1"/>
    <a:srgbClr val="E5E1E0"/>
    <a:srgbClr val="481826"/>
    <a:srgbClr val="5E46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8E57BE-53CA-4FDD-8BF5-18488FF85719}" v="12" dt="2022-11-06T16:36:20.5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نمط فاتح 3 - تميي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النمط الفاتح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86" autoAdjust="0"/>
    <p:restoredTop sz="96296"/>
  </p:normalViewPr>
  <p:slideViewPr>
    <p:cSldViewPr snapToGrid="0" snapToObjects="1">
      <p:cViewPr varScale="1">
        <p:scale>
          <a:sx n="86" d="100"/>
          <a:sy n="86" d="100"/>
        </p:scale>
        <p:origin x="1416" y="48"/>
      </p:cViewPr>
      <p:guideLst>
        <p:guide orient="horz" pos="216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eej Alrashidi" userId="e285a6e07a53f5cc" providerId="LiveId" clId="{6D8E57BE-53CA-4FDD-8BF5-18488FF85719}"/>
    <pc:docChg chg="undo custSel addSld modSld">
      <pc:chgData name="Areej Alrashidi" userId="e285a6e07a53f5cc" providerId="LiveId" clId="{6D8E57BE-53CA-4FDD-8BF5-18488FF85719}" dt="2022-11-06T16:37:15.945" v="315" actId="20577"/>
      <pc:docMkLst>
        <pc:docMk/>
      </pc:docMkLst>
      <pc:sldChg chg="modSp mod">
        <pc:chgData name="Areej Alrashidi" userId="e285a6e07a53f5cc" providerId="LiveId" clId="{6D8E57BE-53CA-4FDD-8BF5-18488FF85719}" dt="2022-11-06T04:34:06.175" v="85" actId="20577"/>
        <pc:sldMkLst>
          <pc:docMk/>
          <pc:sldMk cId="3822733973" sldId="409"/>
        </pc:sldMkLst>
        <pc:spChg chg="mod">
          <ac:chgData name="Areej Alrashidi" userId="e285a6e07a53f5cc" providerId="LiveId" clId="{6D8E57BE-53CA-4FDD-8BF5-18488FF85719}" dt="2022-11-06T04:34:06.175" v="85" actId="20577"/>
          <ac:spMkLst>
            <pc:docMk/>
            <pc:sldMk cId="3822733973" sldId="409"/>
            <ac:spMk id="3" creationId="{505B52E7-EDF8-813E-69C5-2B60128BFF10}"/>
          </ac:spMkLst>
        </pc:spChg>
      </pc:sldChg>
      <pc:sldChg chg="modSp mod">
        <pc:chgData name="Areej Alrashidi" userId="e285a6e07a53f5cc" providerId="LiveId" clId="{6D8E57BE-53CA-4FDD-8BF5-18488FF85719}" dt="2022-11-06T03:59:08.828" v="12"/>
        <pc:sldMkLst>
          <pc:docMk/>
          <pc:sldMk cId="3114808356" sldId="414"/>
        </pc:sldMkLst>
        <pc:graphicFrameChg chg="mod modGraphic">
          <ac:chgData name="Areej Alrashidi" userId="e285a6e07a53f5cc" providerId="LiveId" clId="{6D8E57BE-53CA-4FDD-8BF5-18488FF85719}" dt="2022-11-06T03:59:08.828" v="12"/>
          <ac:graphicFrameMkLst>
            <pc:docMk/>
            <pc:sldMk cId="3114808356" sldId="414"/>
            <ac:graphicFrameMk id="22" creationId="{D280A8F3-B5FF-4391-241A-78B3168781B1}"/>
          </ac:graphicFrameMkLst>
        </pc:graphicFrameChg>
      </pc:sldChg>
      <pc:sldChg chg="modSp">
        <pc:chgData name="Areej Alrashidi" userId="e285a6e07a53f5cc" providerId="LiveId" clId="{6D8E57BE-53CA-4FDD-8BF5-18488FF85719}" dt="2022-11-06T04:00:21.900" v="18"/>
        <pc:sldMkLst>
          <pc:docMk/>
          <pc:sldMk cId="2261957680" sldId="415"/>
        </pc:sldMkLst>
        <pc:graphicFrameChg chg="mod">
          <ac:chgData name="Areej Alrashidi" userId="e285a6e07a53f5cc" providerId="LiveId" clId="{6D8E57BE-53CA-4FDD-8BF5-18488FF85719}" dt="2022-11-06T04:00:21.900" v="18"/>
          <ac:graphicFrameMkLst>
            <pc:docMk/>
            <pc:sldMk cId="2261957680" sldId="415"/>
            <ac:graphicFrameMk id="7" creationId="{0839AF3D-69FC-F3D1-E553-C9C203A9AE1A}"/>
          </ac:graphicFrameMkLst>
        </pc:graphicFrameChg>
      </pc:sldChg>
      <pc:sldChg chg="addSp delSp modSp mod">
        <pc:chgData name="Areej Alrashidi" userId="e285a6e07a53f5cc" providerId="LiveId" clId="{6D8E57BE-53CA-4FDD-8BF5-18488FF85719}" dt="2022-11-06T16:35:25.145" v="254" actId="1076"/>
        <pc:sldMkLst>
          <pc:docMk/>
          <pc:sldMk cId="3228388887" sldId="420"/>
        </pc:sldMkLst>
        <pc:spChg chg="mod">
          <ac:chgData name="Areej Alrashidi" userId="e285a6e07a53f5cc" providerId="LiveId" clId="{6D8E57BE-53CA-4FDD-8BF5-18488FF85719}" dt="2022-11-06T04:03:40.459" v="26" actId="113"/>
          <ac:spMkLst>
            <pc:docMk/>
            <pc:sldMk cId="3228388887" sldId="420"/>
            <ac:spMk id="5" creationId="{AB065AFC-C76F-1625-28B9-87EFADF09D0A}"/>
          </ac:spMkLst>
        </pc:spChg>
        <pc:picChg chg="del mod">
          <ac:chgData name="Areej Alrashidi" userId="e285a6e07a53f5cc" providerId="LiveId" clId="{6D8E57BE-53CA-4FDD-8BF5-18488FF85719}" dt="2022-11-06T16:35:17.273" v="251" actId="478"/>
          <ac:picMkLst>
            <pc:docMk/>
            <pc:sldMk cId="3228388887" sldId="420"/>
            <ac:picMk id="3" creationId="{13053619-A5D3-2B9A-98D3-2FF775A9314E}"/>
          </ac:picMkLst>
        </pc:picChg>
        <pc:picChg chg="add mod">
          <ac:chgData name="Areej Alrashidi" userId="e285a6e07a53f5cc" providerId="LiveId" clId="{6D8E57BE-53CA-4FDD-8BF5-18488FF85719}" dt="2022-11-06T16:35:25.145" v="254" actId="1076"/>
          <ac:picMkLst>
            <pc:docMk/>
            <pc:sldMk cId="3228388887" sldId="420"/>
            <ac:picMk id="6" creationId="{098F7EE8-4508-11A7-0B92-BD76FB181B06}"/>
          </ac:picMkLst>
        </pc:picChg>
      </pc:sldChg>
      <pc:sldChg chg="modSp mod">
        <pc:chgData name="Areej Alrashidi" userId="e285a6e07a53f5cc" providerId="LiveId" clId="{6D8E57BE-53CA-4FDD-8BF5-18488FF85719}" dt="2022-11-06T04:51:08.588" v="215" actId="20577"/>
        <pc:sldMkLst>
          <pc:docMk/>
          <pc:sldMk cId="2850453069" sldId="421"/>
        </pc:sldMkLst>
        <pc:graphicFrameChg chg="modGraphic">
          <ac:chgData name="Areej Alrashidi" userId="e285a6e07a53f5cc" providerId="LiveId" clId="{6D8E57BE-53CA-4FDD-8BF5-18488FF85719}" dt="2022-11-06T04:51:08.588" v="215" actId="20577"/>
          <ac:graphicFrameMkLst>
            <pc:docMk/>
            <pc:sldMk cId="2850453069" sldId="421"/>
            <ac:graphicFrameMk id="3" creationId="{3D2B9C2A-F818-F8A8-44E7-313385C89655}"/>
          </ac:graphicFrameMkLst>
        </pc:graphicFrameChg>
      </pc:sldChg>
      <pc:sldChg chg="addSp delSp modSp mod">
        <pc:chgData name="Areej Alrashidi" userId="e285a6e07a53f5cc" providerId="LiveId" clId="{6D8E57BE-53CA-4FDD-8BF5-18488FF85719}" dt="2022-11-06T16:34:12.888" v="245" actId="1076"/>
        <pc:sldMkLst>
          <pc:docMk/>
          <pc:sldMk cId="1449145093" sldId="422"/>
        </pc:sldMkLst>
        <pc:spChg chg="mod">
          <ac:chgData name="Areej Alrashidi" userId="e285a6e07a53f5cc" providerId="LiveId" clId="{6D8E57BE-53CA-4FDD-8BF5-18488FF85719}" dt="2022-11-06T04:34:31.488" v="86" actId="113"/>
          <ac:spMkLst>
            <pc:docMk/>
            <pc:sldMk cId="1449145093" sldId="422"/>
            <ac:spMk id="5" creationId="{9B28D6D5-A0C9-AA4A-5A21-B33AD2478045}"/>
          </ac:spMkLst>
        </pc:spChg>
        <pc:picChg chg="add mod">
          <ac:chgData name="Areej Alrashidi" userId="e285a6e07a53f5cc" providerId="LiveId" clId="{6D8E57BE-53CA-4FDD-8BF5-18488FF85719}" dt="2022-11-06T16:34:12.888" v="245" actId="1076"/>
          <ac:picMkLst>
            <pc:docMk/>
            <pc:sldMk cId="1449145093" sldId="422"/>
            <ac:picMk id="3" creationId="{FE4AC3D1-A1AA-C125-5E11-446099327CDD}"/>
          </ac:picMkLst>
        </pc:picChg>
        <pc:picChg chg="del">
          <ac:chgData name="Areej Alrashidi" userId="e285a6e07a53f5cc" providerId="LiveId" clId="{6D8E57BE-53CA-4FDD-8BF5-18488FF85719}" dt="2022-11-06T16:34:09.061" v="244" actId="478"/>
          <ac:picMkLst>
            <pc:docMk/>
            <pc:sldMk cId="1449145093" sldId="422"/>
            <ac:picMk id="5122" creationId="{732F5A8C-F73E-8381-037B-D939158A8247}"/>
          </ac:picMkLst>
        </pc:picChg>
      </pc:sldChg>
      <pc:sldChg chg="modSp mod">
        <pc:chgData name="Areej Alrashidi" userId="e285a6e07a53f5cc" providerId="LiveId" clId="{6D8E57BE-53CA-4FDD-8BF5-18488FF85719}" dt="2022-11-06T16:37:15.945" v="315" actId="20577"/>
        <pc:sldMkLst>
          <pc:docMk/>
          <pc:sldMk cId="1803268257" sldId="424"/>
        </pc:sldMkLst>
        <pc:spChg chg="mod">
          <ac:chgData name="Areej Alrashidi" userId="e285a6e07a53f5cc" providerId="LiveId" clId="{6D8E57BE-53CA-4FDD-8BF5-18488FF85719}" dt="2022-11-06T16:37:15.945" v="315" actId="20577"/>
          <ac:spMkLst>
            <pc:docMk/>
            <pc:sldMk cId="1803268257" sldId="424"/>
            <ac:spMk id="2" creationId="{C4A18A93-BC76-D0C6-B706-B2D780F31E43}"/>
          </ac:spMkLst>
        </pc:spChg>
      </pc:sldChg>
      <pc:sldChg chg="modSp mod">
        <pc:chgData name="Areej Alrashidi" userId="e285a6e07a53f5cc" providerId="LiveId" clId="{6D8E57BE-53CA-4FDD-8BF5-18488FF85719}" dt="2022-11-06T03:59:56.605" v="16"/>
        <pc:sldMkLst>
          <pc:docMk/>
          <pc:sldMk cId="2052829440" sldId="425"/>
        </pc:sldMkLst>
        <pc:graphicFrameChg chg="mod modGraphic">
          <ac:chgData name="Areej Alrashidi" userId="e285a6e07a53f5cc" providerId="LiveId" clId="{6D8E57BE-53CA-4FDD-8BF5-18488FF85719}" dt="2022-11-06T03:59:56.605" v="16"/>
          <ac:graphicFrameMkLst>
            <pc:docMk/>
            <pc:sldMk cId="2052829440" sldId="425"/>
            <ac:graphicFrameMk id="7" creationId="{0839AF3D-69FC-F3D1-E553-C9C203A9AE1A}"/>
          </ac:graphicFrameMkLst>
        </pc:graphicFrameChg>
      </pc:sldChg>
      <pc:sldChg chg="modSp mod">
        <pc:chgData name="Areej Alrashidi" userId="e285a6e07a53f5cc" providerId="LiveId" clId="{6D8E57BE-53CA-4FDD-8BF5-18488FF85719}" dt="2022-11-06T04:53:54.752" v="217" actId="14734"/>
        <pc:sldMkLst>
          <pc:docMk/>
          <pc:sldMk cId="3693924854" sldId="426"/>
        </pc:sldMkLst>
        <pc:graphicFrameChg chg="modGraphic">
          <ac:chgData name="Areej Alrashidi" userId="e285a6e07a53f5cc" providerId="LiveId" clId="{6D8E57BE-53CA-4FDD-8BF5-18488FF85719}" dt="2022-11-06T04:53:54.752" v="217" actId="14734"/>
          <ac:graphicFrameMkLst>
            <pc:docMk/>
            <pc:sldMk cId="3693924854" sldId="426"/>
            <ac:graphicFrameMk id="5" creationId="{BFD8B7B7-4520-3B64-4DB9-532E5BCD7CA1}"/>
          </ac:graphicFrameMkLst>
        </pc:graphicFrameChg>
        <pc:graphicFrameChg chg="modGraphic">
          <ac:chgData name="Areej Alrashidi" userId="e285a6e07a53f5cc" providerId="LiveId" clId="{6D8E57BE-53CA-4FDD-8BF5-18488FF85719}" dt="2022-11-06T04:50:31.926" v="147" actId="20577"/>
          <ac:graphicFrameMkLst>
            <pc:docMk/>
            <pc:sldMk cId="3693924854" sldId="426"/>
            <ac:graphicFrameMk id="9" creationId="{876F1472-900B-88D2-1229-7D679D397894}"/>
          </ac:graphicFrameMkLst>
        </pc:graphicFrameChg>
      </pc:sldChg>
      <pc:sldChg chg="addSp delSp modSp mod">
        <pc:chgData name="Areej Alrashidi" userId="e285a6e07a53f5cc" providerId="LiveId" clId="{6D8E57BE-53CA-4FDD-8BF5-18488FF85719}" dt="2022-11-06T16:36:44.919" v="265" actId="14100"/>
        <pc:sldMkLst>
          <pc:docMk/>
          <pc:sldMk cId="1988090063" sldId="427"/>
        </pc:sldMkLst>
        <pc:spChg chg="mod">
          <ac:chgData name="Areej Alrashidi" userId="e285a6e07a53f5cc" providerId="LiveId" clId="{6D8E57BE-53CA-4FDD-8BF5-18488FF85719}" dt="2022-11-06T04:03:27.934" v="25" actId="113"/>
          <ac:spMkLst>
            <pc:docMk/>
            <pc:sldMk cId="1988090063" sldId="427"/>
            <ac:spMk id="5" creationId="{AB065AFC-C76F-1625-28B9-87EFADF09D0A}"/>
          </ac:spMkLst>
        </pc:spChg>
        <pc:picChg chg="del">
          <ac:chgData name="Areej Alrashidi" userId="e285a6e07a53f5cc" providerId="LiveId" clId="{6D8E57BE-53CA-4FDD-8BF5-18488FF85719}" dt="2022-11-06T16:36:26.675" v="260" actId="478"/>
          <ac:picMkLst>
            <pc:docMk/>
            <pc:sldMk cId="1988090063" sldId="427"/>
            <ac:picMk id="2" creationId="{E2C3058E-EB82-9C54-03C5-5DE4FBB0CF8C}"/>
          </ac:picMkLst>
        </pc:picChg>
        <pc:picChg chg="add mod">
          <ac:chgData name="Areej Alrashidi" userId="e285a6e07a53f5cc" providerId="LiveId" clId="{6D8E57BE-53CA-4FDD-8BF5-18488FF85719}" dt="2022-11-06T16:36:44.919" v="265" actId="14100"/>
          <ac:picMkLst>
            <pc:docMk/>
            <pc:sldMk cId="1988090063" sldId="427"/>
            <ac:picMk id="6" creationId="{A2493545-11AF-7A38-0E7D-212F23325321}"/>
          </ac:picMkLst>
        </pc:picChg>
      </pc:sldChg>
      <pc:sldChg chg="addSp delSp modSp add mod">
        <pc:chgData name="Areej Alrashidi" userId="e285a6e07a53f5cc" providerId="LiveId" clId="{6D8E57BE-53CA-4FDD-8BF5-18488FF85719}" dt="2022-11-06T05:37:24.296" v="229" actId="14100"/>
        <pc:sldMkLst>
          <pc:docMk/>
          <pc:sldMk cId="2918089518" sldId="428"/>
        </pc:sldMkLst>
        <pc:spChg chg="mod">
          <ac:chgData name="Areej Alrashidi" userId="e285a6e07a53f5cc" providerId="LiveId" clId="{6D8E57BE-53CA-4FDD-8BF5-18488FF85719}" dt="2022-11-06T04:03:50.439" v="28" actId="403"/>
          <ac:spMkLst>
            <pc:docMk/>
            <pc:sldMk cId="2918089518" sldId="428"/>
            <ac:spMk id="5" creationId="{AB065AFC-C76F-1625-28B9-87EFADF09D0A}"/>
          </ac:spMkLst>
        </pc:spChg>
        <pc:picChg chg="del">
          <ac:chgData name="Areej Alrashidi" userId="e285a6e07a53f5cc" providerId="LiveId" clId="{6D8E57BE-53CA-4FDD-8BF5-18488FF85719}" dt="2022-11-06T04:03:52.588" v="29" actId="478"/>
          <ac:picMkLst>
            <pc:docMk/>
            <pc:sldMk cId="2918089518" sldId="428"/>
            <ac:picMk id="2" creationId="{E2C3058E-EB82-9C54-03C5-5DE4FBB0CF8C}"/>
          </ac:picMkLst>
        </pc:picChg>
        <pc:picChg chg="add del mod">
          <ac:chgData name="Areej Alrashidi" userId="e285a6e07a53f5cc" providerId="LiveId" clId="{6D8E57BE-53CA-4FDD-8BF5-18488FF85719}" dt="2022-11-06T05:36:54.840" v="221" actId="478"/>
          <ac:picMkLst>
            <pc:docMk/>
            <pc:sldMk cId="2918089518" sldId="428"/>
            <ac:picMk id="6" creationId="{24EFCFA3-579C-FEEC-CEA9-F6ED1D46A141}"/>
          </ac:picMkLst>
        </pc:picChg>
        <pc:picChg chg="add mod">
          <ac:chgData name="Areej Alrashidi" userId="e285a6e07a53f5cc" providerId="LiveId" clId="{6D8E57BE-53CA-4FDD-8BF5-18488FF85719}" dt="2022-11-06T05:37:24.296" v="229" actId="14100"/>
          <ac:picMkLst>
            <pc:docMk/>
            <pc:sldMk cId="2918089518" sldId="428"/>
            <ac:picMk id="8" creationId="{1A7CD8E8-51D8-CD8C-E525-ADB55F1A855D}"/>
          </ac:picMkLst>
        </pc:picChg>
      </pc:sldChg>
      <pc:sldChg chg="addSp modSp add mod">
        <pc:chgData name="Areej Alrashidi" userId="e285a6e07a53f5cc" providerId="LiveId" clId="{6D8E57BE-53CA-4FDD-8BF5-18488FF85719}" dt="2022-11-06T04:13:19.650" v="83" actId="1076"/>
        <pc:sldMkLst>
          <pc:docMk/>
          <pc:sldMk cId="2189131040" sldId="429"/>
        </pc:sldMkLst>
        <pc:spChg chg="mod">
          <ac:chgData name="Areej Alrashidi" userId="e285a6e07a53f5cc" providerId="LiveId" clId="{6D8E57BE-53CA-4FDD-8BF5-18488FF85719}" dt="2022-11-06T04:09:18.577" v="54" actId="20577"/>
          <ac:spMkLst>
            <pc:docMk/>
            <pc:sldMk cId="2189131040" sldId="429"/>
            <ac:spMk id="5" creationId="{AB065AFC-C76F-1625-28B9-87EFADF09D0A}"/>
          </ac:spMkLst>
        </pc:spChg>
        <pc:picChg chg="add mod">
          <ac:chgData name="Areej Alrashidi" userId="e285a6e07a53f5cc" providerId="LiveId" clId="{6D8E57BE-53CA-4FDD-8BF5-18488FF85719}" dt="2022-11-06T04:13:19.650" v="83" actId="1076"/>
          <ac:picMkLst>
            <pc:docMk/>
            <pc:sldMk cId="2189131040" sldId="429"/>
            <ac:picMk id="3" creationId="{4BF19A0B-E95A-3888-1FBA-5630F1200F5C}"/>
          </ac:picMkLst>
        </pc:picChg>
      </pc:sldChg>
      <pc:sldChg chg="addSp delSp modSp add mod">
        <pc:chgData name="Areej Alrashidi" userId="e285a6e07a53f5cc" providerId="LiveId" clId="{6D8E57BE-53CA-4FDD-8BF5-18488FF85719}" dt="2022-11-06T04:10:36.787" v="78" actId="1440"/>
        <pc:sldMkLst>
          <pc:docMk/>
          <pc:sldMk cId="2110683085" sldId="430"/>
        </pc:sldMkLst>
        <pc:spChg chg="mod">
          <ac:chgData name="Areej Alrashidi" userId="e285a6e07a53f5cc" providerId="LiveId" clId="{6D8E57BE-53CA-4FDD-8BF5-18488FF85719}" dt="2022-11-06T04:10:04.071" v="69" actId="20577"/>
          <ac:spMkLst>
            <pc:docMk/>
            <pc:sldMk cId="2110683085" sldId="430"/>
            <ac:spMk id="5" creationId="{AB065AFC-C76F-1625-28B9-87EFADF09D0A}"/>
          </ac:spMkLst>
        </pc:spChg>
        <pc:picChg chg="del">
          <ac:chgData name="Areej Alrashidi" userId="e285a6e07a53f5cc" providerId="LiveId" clId="{6D8E57BE-53CA-4FDD-8BF5-18488FF85719}" dt="2022-11-06T04:10:32.529" v="76" actId="478"/>
          <ac:picMkLst>
            <pc:docMk/>
            <pc:sldMk cId="2110683085" sldId="430"/>
            <ac:picMk id="3" creationId="{4BF19A0B-E95A-3888-1FBA-5630F1200F5C}"/>
          </ac:picMkLst>
        </pc:picChg>
        <pc:picChg chg="add mod">
          <ac:chgData name="Areej Alrashidi" userId="e285a6e07a53f5cc" providerId="LiveId" clId="{6D8E57BE-53CA-4FDD-8BF5-18488FF85719}" dt="2022-11-06T04:10:36.787" v="78" actId="1440"/>
          <ac:picMkLst>
            <pc:docMk/>
            <pc:sldMk cId="2110683085" sldId="430"/>
            <ac:picMk id="6" creationId="{CF88F00A-3040-F806-2AB7-4AA224587930}"/>
          </ac:picMkLst>
        </pc:picChg>
      </pc:sldChg>
      <pc:sldChg chg="addSp delSp modSp add mod">
        <pc:chgData name="Areej Alrashidi" userId="e285a6e07a53f5cc" providerId="LiveId" clId="{6D8E57BE-53CA-4FDD-8BF5-18488FF85719}" dt="2022-11-06T04:10:58.448" v="82" actId="1440"/>
        <pc:sldMkLst>
          <pc:docMk/>
          <pc:sldMk cId="372895243" sldId="431"/>
        </pc:sldMkLst>
        <pc:spChg chg="mod">
          <ac:chgData name="Areej Alrashidi" userId="e285a6e07a53f5cc" providerId="LiveId" clId="{6D8E57BE-53CA-4FDD-8BF5-18488FF85719}" dt="2022-11-06T04:10:14.975" v="74" actId="20577"/>
          <ac:spMkLst>
            <pc:docMk/>
            <pc:sldMk cId="372895243" sldId="431"/>
            <ac:spMk id="5" creationId="{AB065AFC-C76F-1625-28B9-87EFADF09D0A}"/>
          </ac:spMkLst>
        </pc:spChg>
        <pc:picChg chg="del">
          <ac:chgData name="Areej Alrashidi" userId="e285a6e07a53f5cc" providerId="LiveId" clId="{6D8E57BE-53CA-4FDD-8BF5-18488FF85719}" dt="2022-11-06T04:10:51.160" v="80" actId="478"/>
          <ac:picMkLst>
            <pc:docMk/>
            <pc:sldMk cId="372895243" sldId="431"/>
            <ac:picMk id="3" creationId="{4BF19A0B-E95A-3888-1FBA-5630F1200F5C}"/>
          </ac:picMkLst>
        </pc:picChg>
        <pc:picChg chg="add mod">
          <ac:chgData name="Areej Alrashidi" userId="e285a6e07a53f5cc" providerId="LiveId" clId="{6D8E57BE-53CA-4FDD-8BF5-18488FF85719}" dt="2022-11-06T04:10:58.448" v="82" actId="1440"/>
          <ac:picMkLst>
            <pc:docMk/>
            <pc:sldMk cId="372895243" sldId="431"/>
            <ac:picMk id="6" creationId="{D1F381ED-696F-8CFE-D618-A8C7B2C05CC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20:14:04.586"/>
    </inkml:context>
    <inkml:brush xml:id="br0">
      <inkml:brushProperty name="width" value="0.11429" units="cm"/>
      <inkml:brushProperty name="height" value="0.11429" units="cm"/>
    </inkml:brush>
  </inkml:definitions>
  <inkml:trace contextRef="#ctx0" brushRef="#br0">134 37 12482,'-30'-5'-10,"2"-1"0,4-1 3,4 0 1,5 1 2,5 1 1,3 5 0,7 0-4,0 8 0,7 0 0,3 2 0,5 2 2,5 1 1,-4 0 3,4-3 0,3 3 1,0-5-1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5T20:15:09.109"/>
    </inkml:context>
    <inkml:brush xml:id="br0">
      <inkml:brushProperty name="width" value="0.1" units="cm"/>
      <inkml:brushProperty name="height" value="0.6" units="cm"/>
      <inkml:brushProperty name="color" value="#849398"/>
      <inkml:brushProperty name="inkEffects" value="pencil"/>
    </inkml:brush>
  </inkml:definitions>
  <inkml:trace contextRef="#ctx0" brushRef="#br0">45 10 16383 245262 37498,'-10'-5'0'0'0,"1"0"0"0"0,-1 7 0 0 0,-5 6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5T20:57:35.382"/>
    </inkml:context>
    <inkml:brush xml:id="br0">
      <inkml:brushProperty name="width" value="0.1" units="cm"/>
      <inkml:brushProperty name="height" value="0.6" units="cm"/>
      <inkml:brushProperty name="color" value="#849398"/>
      <inkml:brushProperty name="inkEffects" value="pencil"/>
    </inkml:brush>
  </inkml:definitions>
  <inkml:trace contextRef="#ctx0" brushRef="#br0">386 446 16383 159717 73641,'0'19'0'0'0,"-2"1"0"0"0,-3-2 0-425 0,-5-1 0 425 0,-8-2 0 0 0,-1-2 0 0 0,0-2 0 0 0,3-1 0 0 0,1 0 0 0 0,2-3 0 0 0,5-7 0-1811 0,8-9 0 1811 0,5-4 0 0 0,6 0 0-627 0,-1 3 0 627 0,0-3 0 0 0,5 5 0 0 0</inkml:trace>
  <inkml:trace contextRef="#ctx0" brushRef="#br0" timeOffset="573">638 238 16383 159785 77668,'0'15'0'0'0,"-2"-5"0"0"0,-3 0 0 0 0,-5 1 0 0 0,2-4 0 0 0,-2-2 0 0 0,7-5 0 0 0,-2-5 0 0 0,10-3 0 0 0,3-7 0 0 0,7 0 0 0 0</inkml:trace>
  <inkml:trace contextRef="#ctx0" brushRef="#br0" timeOffset="749">668 223 16383 160613 78737,'-7'9'0'0'0,"4"2"0"0"0,-7-6 0 0 0,5 0 0 0 0,-5-5 0 0 0,7 0 0 0 0,-4 0 0 0 0</inkml:trace>
  <inkml:trace contextRef="#ctx0" brushRef="#br0" timeOffset="950">845 134 16383 163492 77940,'-6'20'0'0'0,"-4"0"0"0"0,-8-5 0 0 0,-2-7 0 0 0,2-1 0 0 0,1-4 0 0 0,9-3 0 0 0,3-5 0 0 0,4-5 0 0 0,7-3 0 0 0,4-2 0 0 0,3 0 0 0 0,9 0 0 0 0,1 1 0 0 0</inkml:trace>
  <inkml:trace contextRef="#ctx0" brushRef="#br0" timeOffset="1153">994 60 16383 163553 78433,'-7'23'0'0'0,"-8"-1"0"0"0,-9-7 0 0 0,-4-2 0-211 0,-2-3 0 211 0,2-4 0 0 0,3-6 0 0 0,5 0 0 0 0,11 0 0 0 0,2-1 0 0 0,10-6 0 0 0,7-8 0 0 0,2 0 0 0 0,12-6 0 0 0,3 1 0 0 0,1 0 0 0 0,1-6 0 0 0,1 3 0 0 0</inkml:trace>
  <inkml:trace contextRef="#ctx0" brushRef="#br0" timeOffset="1790">356 297 16383 166881 74522,'0'15'0'0'0,"-8"-2"0"0"0,-5-1 0 0 0,-7-4 0 0 0,-3-1 0 0 0,5-2 0 0 0,-2-5 0 0 0,4 0 0 0 0,7 6 0 0 0,-4-4 0 0 0,5 5 0 0 0</inkml:trace>
  <inkml:trace contextRef="#ctx0" brushRef="#br0" timeOffset="2070">89 490 16383 170362 76382,'-1'15'0'0'0,"-4"1"0"-210"0,-5 4 0 210 0,-3-10 0 0 0,-2 0 0-2604 0,0-7 0 2604 0,7-4 0 0 0,1-4 0-2112 0,1-5 0 2112 0,4-10 0 0 0,-4-3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5T21:00:02.463"/>
    </inkml:context>
    <inkml:brush xml:id="br0">
      <inkml:brushProperty name="width" value="0.1" units="cm"/>
      <inkml:brushProperty name="height" value="0.6" units="cm"/>
      <inkml:brushProperty name="color" value="#849398"/>
      <inkml:brushProperty name="inkEffects" value="pencil"/>
    </inkml:brush>
  </inkml:definitions>
  <inkml:trace contextRef="#ctx0" brushRef="#br0">417 144 16383 209440 47419,'-52'-18'0'0'0,"0"0"0"0"0,2 1 0 0 0,4-2 0 0 0,-26-13 0 0 0,24 8 0 0 0,8 12 0 0 0,4 8 0 0 0,16 4 0 0 0,24 12 0 0 0,28 4 0 0 0,12 4 0 0 0,0 8 0 0 0,8-8 0 0 0,0 4 0 0 0,4 4 0 0 0,-12 4 0 0 0,8 4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5T21:00:07.884"/>
    </inkml:context>
    <inkml:brush xml:id="br0">
      <inkml:brushProperty name="width" value="0.1" units="cm"/>
      <inkml:brushProperty name="height" value="0.6" units="cm"/>
      <inkml:brushProperty name="color" value="#849398"/>
      <inkml:brushProperty name="inkEffects" value="pencil"/>
    </inkml:brush>
  </inkml:definitions>
  <inkml:trace contextRef="#ctx0" brushRef="#br0">97 18 16383 204937 50824,'-20'0'0'0'0,"0"-3"0"0"0,1-1 0 0 0,-1-3 0 0 0,9 3 0 0 0,4 11 0 0 0,14 1 0 0 0,6 8 0 0 0,5-3 0 0 0,1 3 0 0 0,1-5 0 0 0,0 2 0 0 0,0 2 0 0 0,0 3 0 0 0,0 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5T21:16:27.143"/>
    </inkml:context>
    <inkml:brush xml:id="br0">
      <inkml:brushProperty name="width" value="0.1" units="cm"/>
      <inkml:brushProperty name="height" value="0.6" units="cm"/>
      <inkml:brushProperty name="color" value="#849398"/>
      <inkml:brushProperty name="inkEffects" value="pencil"/>
    </inkml:brush>
  </inkml:definitions>
  <inkml:trace contextRef="#ctx0" brushRef="#br0">31 119 16383 256537 45602,'-9'0'0'0'139,"-4"-6"0"0"0,5-3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9DCD6-8D53-184E-8652-1B3C74E71A2E}" type="datetimeFigureOut">
              <a:rPr lang="en-SA" smtClean="0"/>
              <a:t>11/06/2022</a:t>
            </a:fld>
            <a:endParaRPr lang="en-S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25EC1-9685-6941-BD33-D46E96CC4F75}" type="slidenum">
              <a:rPr lang="en-SA" smtClean="0"/>
              <a:t>‹#›</a:t>
            </a:fld>
            <a:endParaRPr lang="en-SA"/>
          </a:p>
        </p:txBody>
      </p:sp>
    </p:spTree>
    <p:extLst>
      <p:ext uri="{BB962C8B-B14F-4D97-AF65-F5344CB8AC3E}">
        <p14:creationId xmlns:p14="http://schemas.microsoft.com/office/powerpoint/2010/main" val="200013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SA" dirty="0"/>
          </a:p>
        </p:txBody>
      </p:sp>
      <p:sp>
        <p:nvSpPr>
          <p:cNvPr id="4" name="Slide Number Placeholder 3"/>
          <p:cNvSpPr>
            <a:spLocks noGrp="1"/>
          </p:cNvSpPr>
          <p:nvPr>
            <p:ph type="sldNum" sz="quarter" idx="5"/>
          </p:nvPr>
        </p:nvSpPr>
        <p:spPr/>
        <p:txBody>
          <a:bodyPr/>
          <a:lstStyle/>
          <a:p>
            <a:fld id="{57525EC1-9685-6941-BD33-D46E96CC4F75}" type="slidenum">
              <a:rPr lang="en-SA" smtClean="0"/>
              <a:t>1</a:t>
            </a:fld>
            <a:endParaRPr lang="en-SA"/>
          </a:p>
        </p:txBody>
      </p:sp>
    </p:spTree>
    <p:extLst>
      <p:ext uri="{BB962C8B-B14F-4D97-AF65-F5344CB8AC3E}">
        <p14:creationId xmlns:p14="http://schemas.microsoft.com/office/powerpoint/2010/main" val="83305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57525EC1-9685-6941-BD33-D46E96CC4F75}" type="slidenum">
              <a:rPr lang="en-SA" smtClean="0"/>
              <a:t>2</a:t>
            </a:fld>
            <a:endParaRPr lang="en-SA"/>
          </a:p>
        </p:txBody>
      </p:sp>
    </p:spTree>
    <p:extLst>
      <p:ext uri="{BB962C8B-B14F-4D97-AF65-F5344CB8AC3E}">
        <p14:creationId xmlns:p14="http://schemas.microsoft.com/office/powerpoint/2010/main" val="3125509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57525EC1-9685-6941-BD33-D46E96CC4F75}" type="slidenum">
              <a:rPr lang="en-SA" smtClean="0"/>
              <a:t>3</a:t>
            </a:fld>
            <a:endParaRPr lang="en-SA"/>
          </a:p>
        </p:txBody>
      </p:sp>
    </p:spTree>
    <p:extLst>
      <p:ext uri="{BB962C8B-B14F-4D97-AF65-F5344CB8AC3E}">
        <p14:creationId xmlns:p14="http://schemas.microsoft.com/office/powerpoint/2010/main" val="24505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57525EC1-9685-6941-BD33-D46E96CC4F75}" type="slidenum">
              <a:rPr lang="en-SA" smtClean="0"/>
              <a:t>4</a:t>
            </a:fld>
            <a:endParaRPr lang="en-SA"/>
          </a:p>
        </p:txBody>
      </p:sp>
    </p:spTree>
    <p:extLst>
      <p:ext uri="{BB962C8B-B14F-4D97-AF65-F5344CB8AC3E}">
        <p14:creationId xmlns:p14="http://schemas.microsoft.com/office/powerpoint/2010/main" val="1778703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57525EC1-9685-6941-BD33-D46E96CC4F75}" type="slidenum">
              <a:rPr lang="en-SA" smtClean="0"/>
              <a:t>5</a:t>
            </a:fld>
            <a:endParaRPr lang="en-SA"/>
          </a:p>
        </p:txBody>
      </p:sp>
    </p:spTree>
    <p:extLst>
      <p:ext uri="{BB962C8B-B14F-4D97-AF65-F5344CB8AC3E}">
        <p14:creationId xmlns:p14="http://schemas.microsoft.com/office/powerpoint/2010/main" val="58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57525EC1-9685-6941-BD33-D46E96CC4F75}" type="slidenum">
              <a:rPr lang="en-SA" smtClean="0"/>
              <a:t>6</a:t>
            </a:fld>
            <a:endParaRPr lang="en-SA"/>
          </a:p>
        </p:txBody>
      </p:sp>
    </p:spTree>
    <p:extLst>
      <p:ext uri="{BB962C8B-B14F-4D97-AF65-F5344CB8AC3E}">
        <p14:creationId xmlns:p14="http://schemas.microsoft.com/office/powerpoint/2010/main" val="3023920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57525EC1-9685-6941-BD33-D46E96CC4F75}" type="slidenum">
              <a:rPr lang="en-SA" smtClean="0"/>
              <a:t>7</a:t>
            </a:fld>
            <a:endParaRPr lang="en-SA"/>
          </a:p>
        </p:txBody>
      </p:sp>
    </p:spTree>
    <p:extLst>
      <p:ext uri="{BB962C8B-B14F-4D97-AF65-F5344CB8AC3E}">
        <p14:creationId xmlns:p14="http://schemas.microsoft.com/office/powerpoint/2010/main" val="737723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57525EC1-9685-6941-BD33-D46E96CC4F75}" type="slidenum">
              <a:rPr lang="en-SA" smtClean="0"/>
              <a:t>24</a:t>
            </a:fld>
            <a:endParaRPr lang="en-SA"/>
          </a:p>
        </p:txBody>
      </p:sp>
    </p:spTree>
    <p:extLst>
      <p:ext uri="{BB962C8B-B14F-4D97-AF65-F5344CB8AC3E}">
        <p14:creationId xmlns:p14="http://schemas.microsoft.com/office/powerpoint/2010/main" val="111017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57525EC1-9685-6941-BD33-D46E96CC4F75}" type="slidenum">
              <a:rPr lang="en-SA" smtClean="0"/>
              <a:t>27</a:t>
            </a:fld>
            <a:endParaRPr lang="en-SA"/>
          </a:p>
        </p:txBody>
      </p:sp>
    </p:spTree>
    <p:extLst>
      <p:ext uri="{BB962C8B-B14F-4D97-AF65-F5344CB8AC3E}">
        <p14:creationId xmlns:p14="http://schemas.microsoft.com/office/powerpoint/2010/main" val="2433697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81AA88-F8AA-CB43-902A-2547ECFB5179}"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1AA88-F8AA-CB43-902A-2547ECFB5179}"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1AA88-F8AA-CB43-902A-2547ECFB5179}"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1AA88-F8AA-CB43-902A-2547ECFB5179}"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81AA88-F8AA-CB43-902A-2547ECFB5179}"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81AA88-F8AA-CB43-902A-2547ECFB5179}"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1AA88-F8AA-CB43-902A-2547ECFB5179}" type="datetimeFigureOut">
              <a:rPr lang="en-US" smtClean="0"/>
              <a:t>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1AA88-F8AA-CB43-902A-2547ECFB5179}" type="datetimeFigureOut">
              <a:rPr lang="en-US" smtClean="0"/>
              <a:t>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1AA88-F8AA-CB43-902A-2547ECFB5179}" type="datetimeFigureOut">
              <a:rPr lang="en-US" smtClean="0"/>
              <a:t>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1AA88-F8AA-CB43-902A-2547ECFB5179}"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1AA88-F8AA-CB43-902A-2547ECFB5179}"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BB77A-8761-364E-8D47-DE6C0AAC184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1AA88-F8AA-CB43-902A-2547ECFB5179}" type="datetimeFigureOut">
              <a:rPr lang="en-US" smtClean="0"/>
              <a:t>11/6/2022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BB77A-8761-364E-8D47-DE6C0AAC1841}" type="slidenum">
              <a:rPr lang="en-US" smtClean="0"/>
              <a:t>‹#›</a:t>
            </a:fld>
            <a:endParaRPr lang="en-US"/>
          </a:p>
        </p:txBody>
      </p:sp>
    </p:spTree>
    <p:extLst>
      <p:ext uri="{BB962C8B-B14F-4D97-AF65-F5344CB8AC3E}">
        <p14:creationId xmlns:p14="http://schemas.microsoft.com/office/powerpoint/2010/main" val="854196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customXml" Target="../ink/ink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outdoor, sign&#10;&#10;Description automatically generated">
            <a:extLst>
              <a:ext uri="{FF2B5EF4-FFF2-40B4-BE49-F238E27FC236}">
                <a16:creationId xmlns:a16="http://schemas.microsoft.com/office/drawing/2014/main" id="{4A2D5010-E351-764E-8E1D-BB96B36F5928}"/>
              </a:ext>
            </a:extLst>
          </p:cNvPr>
          <p:cNvPicPr>
            <a:picLocks noChangeAspect="1"/>
          </p:cNvPicPr>
          <p:nvPr/>
        </p:nvPicPr>
        <p:blipFill rotWithShape="1">
          <a:blip r:embed="rId3"/>
          <a:srcRect t="351"/>
          <a:stretch/>
        </p:blipFill>
        <p:spPr>
          <a:xfrm>
            <a:off x="20" y="1282"/>
            <a:ext cx="9143980" cy="6856718"/>
          </a:xfrm>
          <a:prstGeom prst="rect">
            <a:avLst/>
          </a:prstGeom>
        </p:spPr>
      </p:pic>
      <p:sp>
        <p:nvSpPr>
          <p:cNvPr id="2" name="TextBox 1">
            <a:extLst>
              <a:ext uri="{FF2B5EF4-FFF2-40B4-BE49-F238E27FC236}">
                <a16:creationId xmlns:a16="http://schemas.microsoft.com/office/drawing/2014/main" id="{B09B1608-C30D-7C47-A97D-4DF030E52D40}"/>
              </a:ext>
            </a:extLst>
          </p:cNvPr>
          <p:cNvSpPr txBox="1"/>
          <p:nvPr/>
        </p:nvSpPr>
        <p:spPr>
          <a:xfrm>
            <a:off x="1126539" y="3521563"/>
            <a:ext cx="3055434" cy="3196260"/>
          </a:xfrm>
          <a:prstGeom prst="rect">
            <a:avLst/>
          </a:prstGeom>
          <a:noFill/>
        </p:spPr>
        <p:txBody>
          <a:bodyPr wrap="square" rtlCol="0">
            <a:spAutoFit/>
          </a:bodyPr>
          <a:lstStyle/>
          <a:p>
            <a:pPr marL="0" marR="0" algn="ctr">
              <a:lnSpc>
                <a:spcPct val="115000"/>
              </a:lnSpc>
              <a:spcBef>
                <a:spcPts val="0"/>
              </a:spcBef>
              <a:spcAft>
                <a:spcPts val="0"/>
              </a:spcAft>
            </a:pPr>
            <a:r>
              <a:rPr lang="en-US" sz="1800" b="1" dirty="0">
                <a:solidFill>
                  <a:schemeClr val="bg1"/>
                </a:solidFill>
                <a:effectLst/>
                <a:latin typeface="Times New Roman" panose="02020603050405020304" pitchFamily="18" charset="0"/>
                <a:ea typeface="Times New Roman" panose="02020603050405020304" pitchFamily="18" charset="0"/>
                <a:cs typeface="+mj-cs"/>
              </a:rPr>
              <a:t>First Semester 2022/2023</a:t>
            </a:r>
            <a:endParaRPr lang="en-US" sz="1800" b="1" dirty="0">
              <a:solidFill>
                <a:schemeClr val="bg1"/>
              </a:solidFill>
              <a:effectLst/>
              <a:latin typeface="Calibri" panose="020F0502020204030204" pitchFamily="34" charset="0"/>
              <a:ea typeface="Times New Roman" panose="02020603050405020304" pitchFamily="18" charset="0"/>
              <a:cs typeface="+mj-cs"/>
            </a:endParaRPr>
          </a:p>
          <a:p>
            <a:pPr marL="0" algn="ctr" defTabSz="914400" rtl="0" eaLnBrk="1" latinLnBrk="0" hangingPunct="1"/>
            <a:endParaRPr lang="en-US" sz="1400" b="1" dirty="0">
              <a:solidFill>
                <a:srgbClr val="FEFFFF"/>
              </a:solidFill>
              <a:latin typeface="Times New Roman" panose="02020603050405020304" pitchFamily="18" charset="0"/>
              <a:cs typeface="+mj-cs"/>
            </a:endParaRPr>
          </a:p>
          <a:p>
            <a:pPr marL="0" algn="ctr" defTabSz="914400" rtl="0" eaLnBrk="1" latinLnBrk="0" hangingPunct="1"/>
            <a:r>
              <a:rPr lang="en-US" b="1" dirty="0">
                <a:solidFill>
                  <a:srgbClr val="FEFFFF"/>
                </a:solidFill>
                <a:latin typeface="Times New Roman" panose="02020603050405020304" pitchFamily="18" charset="0"/>
                <a:cs typeface="+mj-cs"/>
              </a:rPr>
              <a:t>Teamwork: </a:t>
            </a:r>
          </a:p>
          <a:p>
            <a:pPr algn="ctr"/>
            <a:r>
              <a:rPr lang="en-US" dirty="0">
                <a:solidFill>
                  <a:schemeClr val="bg1"/>
                </a:solidFill>
                <a:latin typeface="Times New Roman" panose="02020603050405020304" pitchFamily="18" charset="0"/>
                <a:cs typeface="+mj-cs"/>
              </a:rPr>
              <a:t>Reem SH. </a:t>
            </a:r>
            <a:r>
              <a:rPr lang="en-US" dirty="0" err="1">
                <a:solidFill>
                  <a:schemeClr val="bg1"/>
                </a:solidFill>
                <a:latin typeface="Times New Roman" panose="02020603050405020304" pitchFamily="18" charset="0"/>
                <a:cs typeface="+mj-cs"/>
              </a:rPr>
              <a:t>Almualem</a:t>
            </a:r>
            <a:r>
              <a:rPr lang="en-US" dirty="0">
                <a:solidFill>
                  <a:schemeClr val="bg1"/>
                </a:solidFill>
                <a:latin typeface="Times New Roman" panose="02020603050405020304" pitchFamily="18" charset="0"/>
                <a:cs typeface="+mj-cs"/>
              </a:rPr>
              <a:t> </a:t>
            </a:r>
            <a:endParaRPr lang="en-US" b="1" dirty="0">
              <a:solidFill>
                <a:schemeClr val="bg1"/>
              </a:solidFill>
              <a:latin typeface="Times New Roman" panose="02020603050405020304" pitchFamily="18" charset="0"/>
              <a:cs typeface="+mj-cs"/>
            </a:endParaRPr>
          </a:p>
          <a:p>
            <a:pPr marL="0" algn="ctr" defTabSz="914400" rtl="0" eaLnBrk="1" latinLnBrk="0" hangingPunct="1"/>
            <a:r>
              <a:rPr lang="en-US" dirty="0" err="1">
                <a:solidFill>
                  <a:schemeClr val="bg1"/>
                </a:solidFill>
                <a:effectLst/>
                <a:latin typeface="Times New Roman" panose="02020603050405020304" pitchFamily="18" charset="0"/>
                <a:ea typeface="Times New Roman" panose="02020603050405020304" pitchFamily="18" charset="0"/>
                <a:cs typeface="+mj-cs"/>
              </a:rPr>
              <a:t>Danah</a:t>
            </a:r>
            <a:r>
              <a:rPr lang="en-US" dirty="0">
                <a:solidFill>
                  <a:schemeClr val="bg1"/>
                </a:solidFill>
                <a:effectLst/>
                <a:latin typeface="Times New Roman" panose="02020603050405020304" pitchFamily="18" charset="0"/>
                <a:ea typeface="Times New Roman" panose="02020603050405020304" pitchFamily="18" charset="0"/>
                <a:cs typeface="+mj-cs"/>
              </a:rPr>
              <a:t> </a:t>
            </a:r>
            <a:r>
              <a:rPr lang="en-US" dirty="0" err="1">
                <a:solidFill>
                  <a:schemeClr val="bg1"/>
                </a:solidFill>
                <a:effectLst/>
                <a:latin typeface="Times New Roman" panose="02020603050405020304" pitchFamily="18" charset="0"/>
                <a:ea typeface="Times New Roman" panose="02020603050405020304" pitchFamily="18" charset="0"/>
                <a:cs typeface="+mj-cs"/>
              </a:rPr>
              <a:t>AlMuzel</a:t>
            </a:r>
            <a:endParaRPr lang="en-US" dirty="0">
              <a:solidFill>
                <a:schemeClr val="bg1"/>
              </a:solidFill>
              <a:effectLst/>
              <a:latin typeface="Times New Roman" panose="02020603050405020304" pitchFamily="18" charset="0"/>
              <a:ea typeface="Times New Roman" panose="02020603050405020304" pitchFamily="18" charset="0"/>
              <a:cs typeface="+mj-cs"/>
            </a:endParaRPr>
          </a:p>
          <a:p>
            <a:pPr marL="0" algn="ctr" defTabSz="914400" rtl="0" eaLnBrk="1" latinLnBrk="0" hangingPunct="1"/>
            <a:r>
              <a:rPr lang="en-US" dirty="0" err="1">
                <a:solidFill>
                  <a:schemeClr val="bg1"/>
                </a:solidFill>
                <a:effectLst/>
                <a:latin typeface="Times New Roman" panose="02020603050405020304" pitchFamily="18" charset="0"/>
                <a:ea typeface="Times New Roman" panose="02020603050405020304" pitchFamily="18" charset="0"/>
                <a:cs typeface="+mj-cs"/>
              </a:rPr>
              <a:t>Luluwah</a:t>
            </a:r>
            <a:r>
              <a:rPr lang="en-US" dirty="0">
                <a:solidFill>
                  <a:schemeClr val="bg1"/>
                </a:solidFill>
                <a:effectLst/>
                <a:latin typeface="Times New Roman" panose="02020603050405020304" pitchFamily="18" charset="0"/>
                <a:ea typeface="Times New Roman" panose="02020603050405020304" pitchFamily="18" charset="0"/>
                <a:cs typeface="+mj-cs"/>
              </a:rPr>
              <a:t> Waleed</a:t>
            </a:r>
            <a:endParaRPr lang="en-US" dirty="0">
              <a:solidFill>
                <a:schemeClr val="bg1"/>
              </a:solidFill>
              <a:latin typeface="Times New Roman" panose="02020603050405020304" pitchFamily="18" charset="0"/>
              <a:ea typeface="Times New Roman" panose="02020603050405020304" pitchFamily="18" charset="0"/>
              <a:cs typeface="+mj-cs"/>
            </a:endParaRPr>
          </a:p>
          <a:p>
            <a:pPr marL="0" algn="ctr" defTabSz="914400" rtl="0" eaLnBrk="1" latinLnBrk="0" hangingPunct="1"/>
            <a:r>
              <a:rPr lang="en-US" dirty="0" err="1">
                <a:solidFill>
                  <a:schemeClr val="bg1"/>
                </a:solidFill>
                <a:effectLst/>
                <a:latin typeface="Times New Roman" panose="02020603050405020304" pitchFamily="18" charset="0"/>
                <a:ea typeface="Times New Roman" panose="02020603050405020304" pitchFamily="18" charset="0"/>
                <a:cs typeface="+mj-cs"/>
              </a:rPr>
              <a:t>Warood</a:t>
            </a:r>
            <a:r>
              <a:rPr lang="en-US" dirty="0">
                <a:solidFill>
                  <a:schemeClr val="bg1"/>
                </a:solidFill>
                <a:effectLst/>
                <a:latin typeface="Times New Roman" panose="02020603050405020304" pitchFamily="18" charset="0"/>
                <a:ea typeface="Times New Roman" panose="02020603050405020304" pitchFamily="18" charset="0"/>
                <a:cs typeface="+mj-cs"/>
              </a:rPr>
              <a:t> </a:t>
            </a:r>
            <a:r>
              <a:rPr lang="en-US" dirty="0" err="1">
                <a:solidFill>
                  <a:schemeClr val="bg1"/>
                </a:solidFill>
                <a:effectLst/>
                <a:latin typeface="Times New Roman" panose="02020603050405020304" pitchFamily="18" charset="0"/>
                <a:ea typeface="Times New Roman" panose="02020603050405020304" pitchFamily="18" charset="0"/>
                <a:cs typeface="+mj-cs"/>
              </a:rPr>
              <a:t>Alzayer</a:t>
            </a:r>
            <a:endParaRPr lang="en-US" dirty="0">
              <a:solidFill>
                <a:schemeClr val="bg1"/>
              </a:solidFill>
              <a:effectLst/>
              <a:latin typeface="Times New Roman" panose="02020603050405020304" pitchFamily="18" charset="0"/>
              <a:ea typeface="Times New Roman" panose="02020603050405020304" pitchFamily="18" charset="0"/>
              <a:cs typeface="+mj-cs"/>
            </a:endParaRPr>
          </a:p>
          <a:p>
            <a:pPr marL="0" algn="ctr" defTabSz="914400" rtl="0" eaLnBrk="1" latinLnBrk="0" hangingPunct="1"/>
            <a:r>
              <a:rPr lang="en-US" dirty="0">
                <a:solidFill>
                  <a:schemeClr val="bg1"/>
                </a:solidFill>
                <a:effectLst/>
                <a:latin typeface="Times New Roman" panose="02020603050405020304" pitchFamily="18" charset="0"/>
                <a:ea typeface="Times New Roman" panose="02020603050405020304" pitchFamily="18" charset="0"/>
                <a:cs typeface="+mj-cs"/>
              </a:rPr>
              <a:t>Hana </a:t>
            </a:r>
            <a:r>
              <a:rPr lang="en-US" dirty="0" err="1">
                <a:solidFill>
                  <a:schemeClr val="bg1"/>
                </a:solidFill>
                <a:effectLst/>
                <a:latin typeface="Times New Roman" panose="02020603050405020304" pitchFamily="18" charset="0"/>
                <a:ea typeface="Times New Roman" panose="02020603050405020304" pitchFamily="18" charset="0"/>
                <a:cs typeface="+mj-cs"/>
              </a:rPr>
              <a:t>Alomran</a:t>
            </a:r>
            <a:endParaRPr lang="en-US" dirty="0">
              <a:solidFill>
                <a:schemeClr val="bg1"/>
              </a:solidFill>
              <a:latin typeface="Times New Roman" panose="02020603050405020304" pitchFamily="18" charset="0"/>
              <a:ea typeface="Times New Roman" panose="02020603050405020304" pitchFamily="18" charset="0"/>
              <a:cs typeface="+mj-cs"/>
            </a:endParaRPr>
          </a:p>
          <a:p>
            <a:pPr marL="0" algn="ctr" defTabSz="914400" rtl="0" eaLnBrk="1" latinLnBrk="0" hangingPunct="1"/>
            <a:r>
              <a:rPr lang="en-US" dirty="0" err="1">
                <a:solidFill>
                  <a:schemeClr val="bg1"/>
                </a:solidFill>
                <a:effectLst/>
                <a:latin typeface="Times New Roman" panose="02020603050405020304" pitchFamily="18" charset="0"/>
                <a:ea typeface="Times New Roman" panose="02020603050405020304" pitchFamily="18" charset="0"/>
                <a:cs typeface="+mj-cs"/>
              </a:rPr>
              <a:t>Areej</a:t>
            </a:r>
            <a:r>
              <a:rPr lang="en-US" dirty="0">
                <a:solidFill>
                  <a:schemeClr val="bg1"/>
                </a:solidFill>
                <a:effectLst/>
                <a:latin typeface="Times New Roman" panose="02020603050405020304" pitchFamily="18" charset="0"/>
                <a:ea typeface="Times New Roman" panose="02020603050405020304" pitchFamily="18" charset="0"/>
                <a:cs typeface="+mj-cs"/>
              </a:rPr>
              <a:t> Ahmed Saleh</a:t>
            </a:r>
            <a:endParaRPr lang="en-US" dirty="0">
              <a:solidFill>
                <a:schemeClr val="bg1"/>
              </a:solidFill>
              <a:latin typeface="Times New Roman" panose="02020603050405020304" pitchFamily="18" charset="0"/>
              <a:cs typeface="+mj-cs"/>
            </a:endParaRPr>
          </a:p>
          <a:p>
            <a:pPr marL="0" algn="ctr" defTabSz="914400" rtl="0" eaLnBrk="1" latinLnBrk="0" hangingPunct="1"/>
            <a:endParaRPr lang="en-US" sz="700" dirty="0">
              <a:solidFill>
                <a:srgbClr val="FEFFFF"/>
              </a:solidFill>
              <a:latin typeface="Times New Roman" panose="02020603050405020304" pitchFamily="18" charset="0"/>
              <a:cs typeface="+mj-cs"/>
            </a:endParaRPr>
          </a:p>
          <a:p>
            <a:pPr marL="0" algn="ctr" defTabSz="914400" rtl="0" eaLnBrk="1" latinLnBrk="0" hangingPunct="1"/>
            <a:r>
              <a:rPr lang="en-US" b="1" dirty="0">
                <a:solidFill>
                  <a:srgbClr val="FEFFFF"/>
                </a:solidFill>
                <a:latin typeface="Times New Roman" panose="02020603050405020304" pitchFamily="18" charset="0"/>
                <a:cs typeface="+mj-cs"/>
              </a:rPr>
              <a:t>Supervised by:</a:t>
            </a:r>
          </a:p>
          <a:p>
            <a:pPr marL="0" algn="ctr" defTabSz="914400" rtl="0" eaLnBrk="1" latinLnBrk="0" hangingPunct="1"/>
            <a:r>
              <a:rPr lang="en-US" dirty="0">
                <a:solidFill>
                  <a:srgbClr val="FEFFFF"/>
                </a:solidFill>
                <a:latin typeface="Times New Roman" panose="02020603050405020304" pitchFamily="18" charset="0"/>
                <a:cs typeface="+mj-cs"/>
              </a:rPr>
              <a:t>Dr. </a:t>
            </a:r>
            <a:r>
              <a:rPr lang="en-US" dirty="0" err="1">
                <a:solidFill>
                  <a:srgbClr val="FEFFFF"/>
                </a:solidFill>
                <a:latin typeface="Times New Roman" panose="02020603050405020304" pitchFamily="18" charset="0"/>
                <a:cs typeface="+mj-cs"/>
              </a:rPr>
              <a:t>Azza</a:t>
            </a:r>
            <a:r>
              <a:rPr lang="en-US" dirty="0">
                <a:solidFill>
                  <a:srgbClr val="FEFFFF"/>
                </a:solidFill>
                <a:latin typeface="Times New Roman" panose="02020603050405020304" pitchFamily="18" charset="0"/>
                <a:cs typeface="+mj-cs"/>
              </a:rPr>
              <a:t> A. Ali</a:t>
            </a:r>
            <a:endParaRPr lang="en-US" sz="1600" dirty="0">
              <a:solidFill>
                <a:srgbClr val="FEFFFF"/>
              </a:solidFill>
              <a:latin typeface="Times New Roman" panose="02020603050405020304" pitchFamily="18" charset="0"/>
              <a:cs typeface="+mj-cs"/>
            </a:endParaRPr>
          </a:p>
        </p:txBody>
      </p:sp>
      <p:sp>
        <p:nvSpPr>
          <p:cNvPr id="3" name="TextBox 2">
            <a:extLst>
              <a:ext uri="{FF2B5EF4-FFF2-40B4-BE49-F238E27FC236}">
                <a16:creationId xmlns:a16="http://schemas.microsoft.com/office/drawing/2014/main" id="{CA022671-3D2B-495B-BC9F-194C6275E186}"/>
              </a:ext>
            </a:extLst>
          </p:cNvPr>
          <p:cNvSpPr txBox="1"/>
          <p:nvPr/>
        </p:nvSpPr>
        <p:spPr>
          <a:xfrm>
            <a:off x="1417320" y="881779"/>
            <a:ext cx="2279352" cy="1261884"/>
          </a:xfrm>
          <a:prstGeom prst="rect">
            <a:avLst/>
          </a:prstGeom>
          <a:noFill/>
        </p:spPr>
        <p:txBody>
          <a:bodyPr wrap="square" rtlCol="1">
            <a:spAutoFit/>
          </a:bodyPr>
          <a:lstStyle/>
          <a:p>
            <a:r>
              <a:rPr lang="en-US" sz="2000"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Algorithm Analysis and Design Course Project </a:t>
            </a:r>
            <a:endParaRPr lang="en-US" sz="20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endParaRPr lang="ar-SA" sz="1600" b="1" dirty="0">
              <a:solidFill>
                <a:srgbClr val="FE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43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B28D6D5-A0C9-AA4A-5A21-B33AD2478045}"/>
              </a:ext>
            </a:extLst>
          </p:cNvPr>
          <p:cNvSpPr txBox="1"/>
          <p:nvPr/>
        </p:nvSpPr>
        <p:spPr>
          <a:xfrm>
            <a:off x="1190624" y="521074"/>
            <a:ext cx="5743852" cy="954107"/>
          </a:xfrm>
          <a:prstGeom prst="rect">
            <a:avLst/>
          </a:prstGeom>
          <a:noFill/>
        </p:spPr>
        <p:txBody>
          <a:bodyPr wrap="square" rtlCol="0">
            <a:spAutoFit/>
          </a:bodyPr>
          <a:lstStyle/>
          <a:p>
            <a:r>
              <a:rPr lang="fr-FR" sz="2800" dirty="0">
                <a:solidFill>
                  <a:schemeClr val="bg1"/>
                </a:solidFill>
                <a:latin typeface="Times New Roman" panose="02020603050405020304" pitchFamily="18" charset="0"/>
                <a:cs typeface="Times New Roman" panose="02020603050405020304" pitchFamily="18" charset="0"/>
              </a:rPr>
              <a:t>Insertion</a:t>
            </a:r>
            <a:r>
              <a:rPr lang="fr-FR" sz="2800" i="0" u="none" strike="noStrike" baseline="0" dirty="0">
                <a:solidFill>
                  <a:schemeClr val="bg1"/>
                </a:solidFill>
                <a:latin typeface="Times New Roman" panose="02020603050405020304" pitchFamily="18" charset="0"/>
                <a:cs typeface="Times New Roman" panose="02020603050405020304" pitchFamily="18" charset="0"/>
              </a:rPr>
              <a:t> Sort </a:t>
            </a:r>
            <a:r>
              <a:rPr lang="fr-FR" sz="2800" i="0" u="none" strike="noStrike" baseline="0" dirty="0" err="1">
                <a:solidFill>
                  <a:schemeClr val="bg1"/>
                </a:solidFill>
                <a:latin typeface="Times New Roman" panose="02020603050405020304" pitchFamily="18" charset="0"/>
                <a:cs typeface="Times New Roman" panose="02020603050405020304" pitchFamily="18" charset="0"/>
              </a:rPr>
              <a:t>Algorithm’s</a:t>
            </a:r>
            <a:r>
              <a:rPr lang="fr-FR" sz="2800" i="0" u="none" strike="noStrike" baseline="0" dirty="0">
                <a:solidFill>
                  <a:schemeClr val="bg1"/>
                </a:solidFill>
                <a:latin typeface="Times New Roman" panose="02020603050405020304" pitchFamily="18" charset="0"/>
                <a:cs typeface="Times New Roman" panose="02020603050405020304" pitchFamily="18" charset="0"/>
              </a:rPr>
              <a:t> Cases </a:t>
            </a:r>
            <a:r>
              <a:rPr lang="fr-FR" sz="2800" i="0" u="none" strike="noStrike" baseline="0" dirty="0" err="1">
                <a:solidFill>
                  <a:schemeClr val="bg1"/>
                </a:solidFill>
                <a:latin typeface="Times New Roman" panose="02020603050405020304" pitchFamily="18" charset="0"/>
                <a:cs typeface="Times New Roman" panose="02020603050405020304" pitchFamily="18" charset="0"/>
              </a:rPr>
              <a:t>Comparison</a:t>
            </a:r>
            <a:r>
              <a:rPr lang="fr-FR" sz="2800" i="0" u="none" strike="noStrike" baseline="0" dirty="0">
                <a:solidFill>
                  <a:schemeClr val="bg1"/>
                </a:solidFill>
                <a:latin typeface="Times New Roman" panose="02020603050405020304" pitchFamily="18" charset="0"/>
                <a:cs typeface="Times New Roman" panose="02020603050405020304" pitchFamily="18" charset="0"/>
              </a:rPr>
              <a:t> Graph</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3" name="Picture 2" descr="Chart, line chart&#10;&#10;Description automatically generated">
            <a:extLst>
              <a:ext uri="{FF2B5EF4-FFF2-40B4-BE49-F238E27FC236}">
                <a16:creationId xmlns:a16="http://schemas.microsoft.com/office/drawing/2014/main" id="{FE4AC3D1-A1AA-C125-5E11-446099327CDD}"/>
              </a:ext>
            </a:extLst>
          </p:cNvPr>
          <p:cNvPicPr>
            <a:picLocks noChangeAspect="1"/>
          </p:cNvPicPr>
          <p:nvPr/>
        </p:nvPicPr>
        <p:blipFill>
          <a:blip r:embed="rId3"/>
          <a:stretch>
            <a:fillRect/>
          </a:stretch>
        </p:blipFill>
        <p:spPr>
          <a:xfrm>
            <a:off x="1640575" y="2271043"/>
            <a:ext cx="5862850" cy="4350346"/>
          </a:xfrm>
          <a:prstGeom prst="rect">
            <a:avLst/>
          </a:prstGeom>
        </p:spPr>
      </p:pic>
    </p:spTree>
    <p:extLst>
      <p:ext uri="{BB962C8B-B14F-4D97-AF65-F5344CB8AC3E}">
        <p14:creationId xmlns:p14="http://schemas.microsoft.com/office/powerpoint/2010/main" val="1449145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0BFBB6-3AD4-EBCC-31D0-531FB8A4CC7C}"/>
              </a:ext>
            </a:extLst>
          </p:cNvPr>
          <p:cNvSpPr txBox="1"/>
          <p:nvPr/>
        </p:nvSpPr>
        <p:spPr>
          <a:xfrm>
            <a:off x="1313895" y="781467"/>
            <a:ext cx="4395627"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cs typeface="Times New Roman" panose="02020603050405020304" pitchFamily="18" charset="0"/>
              </a:rPr>
              <a:t>Merge Sort Algorithm </a:t>
            </a:r>
          </a:p>
        </p:txBody>
      </p:sp>
      <p:sp>
        <p:nvSpPr>
          <p:cNvPr id="3" name="TextBox 2">
            <a:extLst>
              <a:ext uri="{FF2B5EF4-FFF2-40B4-BE49-F238E27FC236}">
                <a16:creationId xmlns:a16="http://schemas.microsoft.com/office/drawing/2014/main" id="{27224BC8-4CDF-2879-3D87-7F38336251C9}"/>
              </a:ext>
            </a:extLst>
          </p:cNvPr>
          <p:cNvSpPr txBox="1"/>
          <p:nvPr/>
        </p:nvSpPr>
        <p:spPr>
          <a:xfrm>
            <a:off x="101599" y="2390571"/>
            <a:ext cx="8857673" cy="1200329"/>
          </a:xfrm>
          <a:prstGeom prst="rect">
            <a:avLst/>
          </a:prstGeom>
          <a:noFill/>
        </p:spPr>
        <p:txBody>
          <a:bodyPr wrap="square" rtlCol="0">
            <a:spAutoFit/>
          </a:bodyPr>
          <a:lstStyle/>
          <a:p>
            <a:r>
              <a:rPr lang="en-US" b="1" i="0" u="none" strike="noStrike" baseline="0" dirty="0">
                <a:latin typeface="Times New Roman" panose="02020603050405020304" pitchFamily="18" charset="0"/>
                <a:cs typeface="Times New Roman" panose="02020603050405020304" pitchFamily="18" charset="0"/>
              </a:rPr>
              <a:t>is a method of sorting that sequentially joins list items to order data. Each item in the first unordered list is combined with every other item to form groups of two. There is one ordered list once all two-item groups have been combined, creating groups of four and so on.</a:t>
            </a:r>
            <a:endParaRPr lang="en-US" b="1" dirty="0">
              <a:latin typeface="Times New Roman" panose="02020603050405020304" pitchFamily="18" charset="0"/>
              <a:cs typeface="Times New Roman" panose="02020603050405020304" pitchFamily="18" charset="0"/>
            </a:endParaRPr>
          </a:p>
        </p:txBody>
      </p:sp>
      <p:pic>
        <p:nvPicPr>
          <p:cNvPr id="1026" name="Picture 2" descr="What is Merge Sort Algorithm: How does it work and its Implementation |  Simplilearn">
            <a:extLst>
              <a:ext uri="{FF2B5EF4-FFF2-40B4-BE49-F238E27FC236}">
                <a16:creationId xmlns:a16="http://schemas.microsoft.com/office/drawing/2014/main" id="{2BA7974A-AD58-D02C-ACCB-FF9B04CB9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87" y="3590900"/>
            <a:ext cx="2897884" cy="29140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0839AF3D-69FC-F3D1-E553-C9C203A9AE1A}"/>
              </a:ext>
            </a:extLst>
          </p:cNvPr>
          <p:cNvGraphicFramePr>
            <a:graphicFrameLocks noGrp="1"/>
          </p:cNvGraphicFramePr>
          <p:nvPr>
            <p:extLst>
              <p:ext uri="{D42A27DB-BD31-4B8C-83A1-F6EECF244321}">
                <p14:modId xmlns:p14="http://schemas.microsoft.com/office/powerpoint/2010/main" val="2109424369"/>
              </p:ext>
            </p:extLst>
          </p:nvPr>
        </p:nvGraphicFramePr>
        <p:xfrm>
          <a:off x="3950739" y="3729573"/>
          <a:ext cx="4549140" cy="2194560"/>
        </p:xfrm>
        <a:graphic>
          <a:graphicData uri="http://schemas.openxmlformats.org/drawingml/2006/table">
            <a:tbl>
              <a:tblPr/>
              <a:tblGrid>
                <a:gridCol w="1143000">
                  <a:extLst>
                    <a:ext uri="{9D8B030D-6E8A-4147-A177-3AD203B41FA5}">
                      <a16:colId xmlns:a16="http://schemas.microsoft.com/office/drawing/2014/main" val="1075277435"/>
                    </a:ext>
                  </a:extLst>
                </a:gridCol>
                <a:gridCol w="1143000">
                  <a:extLst>
                    <a:ext uri="{9D8B030D-6E8A-4147-A177-3AD203B41FA5}">
                      <a16:colId xmlns:a16="http://schemas.microsoft.com/office/drawing/2014/main" val="4059825265"/>
                    </a:ext>
                  </a:extLst>
                </a:gridCol>
                <a:gridCol w="1127760">
                  <a:extLst>
                    <a:ext uri="{9D8B030D-6E8A-4147-A177-3AD203B41FA5}">
                      <a16:colId xmlns:a16="http://schemas.microsoft.com/office/drawing/2014/main" val="2753066441"/>
                    </a:ext>
                  </a:extLst>
                </a:gridCol>
                <a:gridCol w="1135380">
                  <a:extLst>
                    <a:ext uri="{9D8B030D-6E8A-4147-A177-3AD203B41FA5}">
                      <a16:colId xmlns:a16="http://schemas.microsoft.com/office/drawing/2014/main" val="849909760"/>
                    </a:ext>
                  </a:extLst>
                </a:gridCol>
              </a:tblGrid>
              <a:tr h="0">
                <a:tc>
                  <a:txBody>
                    <a:bodyPr/>
                    <a:lstStyle/>
                    <a:p>
                      <a:pPr fontAlgn="t"/>
                      <a:endParaRPr lang="en-US" dirty="0">
                        <a:effectLst/>
                      </a:endParaRPr>
                    </a:p>
                    <a:p>
                      <a:pPr algn="ctr" rtl="0" fontAlgn="base"/>
                      <a:r>
                        <a:rPr lang="en-US" sz="1200" b="0" i="0" dirty="0">
                          <a:effectLst/>
                          <a:latin typeface="Times New Roman" panose="02020603050405020304" pitchFamily="18" charset="0"/>
                        </a:rPr>
                        <a:t>Cases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dirty="0">
                        <a:effectLst/>
                      </a:endParaRPr>
                    </a:p>
                    <a:p>
                      <a:pPr algn="ctr" rtl="0" fontAlgn="base"/>
                      <a:r>
                        <a:rPr lang="en-US" sz="1200" b="0" i="0" dirty="0">
                          <a:effectLst/>
                          <a:latin typeface="Times New Roman" panose="02020603050405020304" pitchFamily="18" charset="0"/>
                        </a:rPr>
                        <a:t>Best Case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dirty="0">
                        <a:effectLst/>
                      </a:endParaRPr>
                    </a:p>
                    <a:p>
                      <a:pPr algn="ctr" rtl="0" fontAlgn="base"/>
                      <a:r>
                        <a:rPr lang="en-US" sz="1200" b="0" i="0" dirty="0">
                          <a:effectLst/>
                          <a:latin typeface="Times New Roman" panose="02020603050405020304" pitchFamily="18" charset="0"/>
                        </a:rPr>
                        <a:t>Average Case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a:effectLst/>
                      </a:endParaRPr>
                    </a:p>
                    <a:p>
                      <a:pPr algn="ctr" rtl="0" fontAlgn="base"/>
                      <a:r>
                        <a:rPr lang="en-US" sz="1200" b="0" i="0">
                          <a:effectLst/>
                          <a:latin typeface="Times New Roman" panose="02020603050405020304" pitchFamily="18" charset="0"/>
                        </a:rPr>
                        <a:t>Worst Case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extLst>
                  <a:ext uri="{0D108BD9-81ED-4DB2-BD59-A6C34878D82A}">
                    <a16:rowId xmlns:a16="http://schemas.microsoft.com/office/drawing/2014/main" val="4180756960"/>
                  </a:ext>
                </a:extLst>
              </a:tr>
              <a:tr h="0">
                <a:tc>
                  <a:txBody>
                    <a:bodyPr/>
                    <a:lstStyle/>
                    <a:p>
                      <a:pPr fontAlgn="t"/>
                      <a:endParaRPr lang="en-US" dirty="0">
                        <a:effectLst/>
                      </a:endParaRPr>
                    </a:p>
                    <a:p>
                      <a:pPr algn="ctr" rtl="0" fontAlgn="base"/>
                      <a:r>
                        <a:rPr lang="en-US" sz="1200" b="0" i="0" dirty="0">
                          <a:effectLst/>
                          <a:latin typeface="Times New Roman" panose="02020603050405020304" pitchFamily="18" charset="0"/>
                        </a:rPr>
                        <a:t>The order of data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dirty="0">
                        <a:effectLst/>
                      </a:endParaRPr>
                    </a:p>
                    <a:p>
                      <a:pPr algn="ctr" rtl="0" fontAlgn="base"/>
                      <a:r>
                        <a:rPr lang="en-US" sz="1200" b="0" i="0" dirty="0">
                          <a:effectLst/>
                          <a:latin typeface="Times New Roman" panose="02020603050405020304" pitchFamily="18" charset="0"/>
                        </a:rPr>
                        <a:t>Data sorted increasingly.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a:effectLst/>
                      </a:endParaRPr>
                    </a:p>
                    <a:p>
                      <a:pPr algn="ctr" rtl="0" fontAlgn="base"/>
                      <a:r>
                        <a:rPr lang="en-US" sz="1200" b="0" i="0">
                          <a:effectLst/>
                          <a:latin typeface="Times New Roman" panose="02020603050405020304" pitchFamily="18" charset="0"/>
                        </a:rPr>
                        <a:t>Between best and worst case.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dirty="0">
                        <a:effectLst/>
                      </a:endParaRPr>
                    </a:p>
                    <a:p>
                      <a:pPr algn="ctr" rtl="0" fontAlgn="base"/>
                      <a:r>
                        <a:rPr lang="en-US" sz="1200" b="0" i="0" dirty="0">
                          <a:effectLst/>
                          <a:latin typeface="Times New Roman" panose="02020603050405020304" pitchFamily="18" charset="0"/>
                        </a:rPr>
                        <a:t>Data sorted decreasingly.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3058864"/>
                  </a:ext>
                </a:extLst>
              </a:tr>
              <a:tr h="0">
                <a:tc>
                  <a:txBody>
                    <a:bodyPr/>
                    <a:lstStyle/>
                    <a:p>
                      <a:pPr fontAlgn="t"/>
                      <a:endParaRPr lang="en-US">
                        <a:effectLst/>
                      </a:endParaRPr>
                    </a:p>
                    <a:p>
                      <a:pPr algn="ctr" rtl="0" fontAlgn="base"/>
                      <a:r>
                        <a:rPr lang="en-US" sz="1200" b="0" i="0">
                          <a:effectLst/>
                          <a:latin typeface="Times New Roman" panose="02020603050405020304" pitchFamily="18" charset="0"/>
                        </a:rPr>
                        <a:t>Time complexity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a:effectLst/>
                      </a:endParaRPr>
                    </a:p>
                    <a:p>
                      <a:pPr algn="ctr" rtl="0" fontAlgn="base"/>
                      <a:r>
                        <a:rPr lang="en-US" sz="1100" b="0" i="0" u="none" strike="noStrike">
                          <a:effectLst/>
                          <a:latin typeface="MathJax_Math-italic"/>
                        </a:rPr>
                        <a:t>T</a:t>
                      </a:r>
                      <a:r>
                        <a:rPr lang="en-US" sz="1100" b="0" i="0" u="none" strike="noStrike">
                          <a:effectLst/>
                          <a:latin typeface="MathJax_Main"/>
                        </a:rPr>
                        <a:t>(</a:t>
                      </a:r>
                      <a:r>
                        <a:rPr lang="en-US" sz="1100" b="0" i="0" u="none" strike="noStrike">
                          <a:effectLst/>
                          <a:latin typeface="MathJax_Math-italic"/>
                        </a:rPr>
                        <a:t>N</a:t>
                      </a:r>
                      <a:r>
                        <a:rPr lang="en-US" sz="1100" b="0" i="0" u="none" strike="noStrike">
                          <a:effectLst/>
                          <a:latin typeface="MathJax_Main"/>
                        </a:rPr>
                        <a:t>)=∅(</a:t>
                      </a:r>
                      <a:r>
                        <a:rPr lang="en-US" sz="1100" b="0" i="0" u="none" strike="noStrike">
                          <a:effectLst/>
                          <a:latin typeface="MathJax_Math-italic"/>
                        </a:rPr>
                        <a:t>n</a:t>
                      </a:r>
                      <a:r>
                        <a:rPr lang="en-US" sz="1100" b="0" i="0" u="none" strike="noStrike">
                          <a:effectLst/>
                          <a:latin typeface="MathJax_Main"/>
                        </a:rPr>
                        <a:t>log</a:t>
                      </a:r>
                      <a:r>
                        <a:rPr lang="en-US" sz="1100" b="0" i="0" u="none" strike="noStrike">
                          <a:effectLst/>
                          <a:latin typeface="MathJax_Math-italic"/>
                        </a:rPr>
                        <a:t>n</a:t>
                      </a:r>
                      <a:r>
                        <a:rPr lang="en-US" sz="1100" b="0" i="0" u="none" strike="noStrike">
                          <a:effectLst/>
                          <a:latin typeface="MathJax_Main"/>
                        </a:rPr>
                        <a:t>)</a:t>
                      </a:r>
                      <a:endParaRPr lang="en-US" sz="1100" b="0" i="0">
                        <a:effectLst/>
                      </a:endParaRPr>
                    </a:p>
                    <a:p>
                      <a:pPr algn="ctr" rtl="0" fontAlgn="base"/>
                      <a:r>
                        <a:rPr lang="en-US" sz="1200" b="0" i="0">
                          <a:effectLst/>
                          <a:latin typeface="Times New Roman" panose="02020603050405020304" pitchFamily="18" charset="0"/>
                        </a:rPr>
                        <a:t>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dirty="0">
                        <a:effectLst/>
                      </a:endParaRPr>
                    </a:p>
                    <a:p>
                      <a:pPr algn="ctr" rtl="0" fontAlgn="base"/>
                      <a:r>
                        <a:rPr lang="en-US" sz="1100" b="0" i="0" u="none" strike="noStrike" dirty="0">
                          <a:effectLst/>
                          <a:latin typeface="MathJax_Math-italic"/>
                        </a:rPr>
                        <a:t>T</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a:t>
                      </a:r>
                      <a:r>
                        <a:rPr lang="en-US" sz="1100" b="0" i="0" u="none" strike="noStrike" dirty="0" err="1">
                          <a:effectLst/>
                          <a:latin typeface="MathJax_Math-italic"/>
                        </a:rPr>
                        <a:t>n</a:t>
                      </a:r>
                      <a:r>
                        <a:rPr lang="en-US" sz="1100" b="0" i="0" u="none" strike="noStrike" dirty="0" err="1">
                          <a:effectLst/>
                          <a:latin typeface="MathJax_Main"/>
                        </a:rPr>
                        <a:t>log</a:t>
                      </a:r>
                      <a:r>
                        <a:rPr lang="en-US" sz="1100" b="0" i="0" u="none" strike="noStrike" dirty="0" err="1">
                          <a:effectLst/>
                          <a:latin typeface="MathJax_Math-italic"/>
                        </a:rPr>
                        <a:t>n</a:t>
                      </a:r>
                      <a:r>
                        <a:rPr lang="en-US" sz="1100" b="0" i="0" u="none" strike="noStrike" dirty="0">
                          <a:effectLst/>
                          <a:latin typeface="MathJax_Main"/>
                        </a:rPr>
                        <a:t>)</a:t>
                      </a:r>
                      <a:endParaRPr lang="en-US" sz="1100" b="0" i="0" dirty="0">
                        <a:effectLst/>
                      </a:endParaRPr>
                    </a:p>
                    <a:p>
                      <a:pPr algn="ctr" rtl="0" fontAlgn="base"/>
                      <a:r>
                        <a:rPr lang="en-US" sz="1200" b="0" i="0" dirty="0">
                          <a:effectLst/>
                          <a:latin typeface="Times New Roman" panose="02020603050405020304" pitchFamily="18" charset="0"/>
                        </a:rPr>
                        <a:t>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dirty="0">
                        <a:effectLst/>
                      </a:endParaRPr>
                    </a:p>
                    <a:p>
                      <a:pPr algn="ctr" rtl="0" fontAlgn="base"/>
                      <a:r>
                        <a:rPr lang="en-US" sz="1100" b="0" i="0" u="none" strike="noStrike" dirty="0">
                          <a:effectLst/>
                          <a:latin typeface="MathJax_Math-italic"/>
                        </a:rPr>
                        <a:t>T</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a:t>
                      </a:r>
                      <a:r>
                        <a:rPr lang="en-US" sz="1100" b="0" i="0" u="none" strike="noStrike" dirty="0" err="1">
                          <a:effectLst/>
                          <a:latin typeface="MathJax_Math-italic"/>
                        </a:rPr>
                        <a:t>n</a:t>
                      </a:r>
                      <a:r>
                        <a:rPr lang="en-US" sz="1100" b="0" i="0" u="none" strike="noStrike" dirty="0" err="1">
                          <a:effectLst/>
                          <a:latin typeface="MathJax_Main"/>
                        </a:rPr>
                        <a:t>log</a:t>
                      </a:r>
                      <a:r>
                        <a:rPr lang="en-US" sz="1100" b="0" i="0" u="none" strike="noStrike" dirty="0" err="1">
                          <a:effectLst/>
                          <a:latin typeface="MathJax_Math-italic"/>
                        </a:rPr>
                        <a:t>n</a:t>
                      </a:r>
                      <a:r>
                        <a:rPr lang="en-US" sz="1100" b="0" i="0" u="none" strike="noStrike" dirty="0">
                          <a:effectLst/>
                          <a:latin typeface="MathJax_Main"/>
                        </a:rPr>
                        <a:t>)</a:t>
                      </a:r>
                      <a:endParaRPr lang="en-US" sz="1100" b="0" i="0" dirty="0">
                        <a:effectLst/>
                      </a:endParaRPr>
                    </a:p>
                    <a:p>
                      <a:pPr algn="ctr" rtl="0" fontAlgn="base"/>
                      <a:r>
                        <a:rPr lang="en-US" sz="1200" b="0" i="0" dirty="0">
                          <a:effectLst/>
                          <a:latin typeface="Times New Roman" panose="02020603050405020304" pitchFamily="18" charset="0"/>
                        </a:rPr>
                        <a:t>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40989486"/>
                  </a:ext>
                </a:extLst>
              </a:tr>
            </a:tbl>
          </a:graphicData>
        </a:graphic>
      </p:graphicFrame>
    </p:spTree>
    <p:extLst>
      <p:ext uri="{BB962C8B-B14F-4D97-AF65-F5344CB8AC3E}">
        <p14:creationId xmlns:p14="http://schemas.microsoft.com/office/powerpoint/2010/main" val="2261957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5598870-2A7A-743B-EFC5-268D5A1684B4}"/>
              </a:ext>
            </a:extLst>
          </p:cNvPr>
          <p:cNvSpPr txBox="1"/>
          <p:nvPr/>
        </p:nvSpPr>
        <p:spPr>
          <a:xfrm>
            <a:off x="1287212" y="551940"/>
            <a:ext cx="6325339" cy="954107"/>
          </a:xfrm>
          <a:prstGeom prst="rect">
            <a:avLst/>
          </a:prstGeom>
          <a:noFill/>
        </p:spPr>
        <p:txBody>
          <a:bodyPr wrap="square">
            <a:spAutoFit/>
          </a:bodyPr>
          <a:lstStyle/>
          <a:p>
            <a:r>
              <a:rPr lang="en-US" sz="2800" dirty="0">
                <a:solidFill>
                  <a:schemeClr val="bg1"/>
                </a:solidFill>
                <a:latin typeface="Times New Roman" panose="02020603050405020304" pitchFamily="18" charset="0"/>
                <a:cs typeface="Times New Roman" panose="02020603050405020304" pitchFamily="18" charset="0"/>
              </a:rPr>
              <a:t>Merge Sort Algorithm’s Theoretical and Practical Analyze and Error Ratio  </a:t>
            </a:r>
          </a:p>
        </p:txBody>
      </p:sp>
      <p:graphicFrame>
        <p:nvGraphicFramePr>
          <p:cNvPr id="5" name="Table 4">
            <a:extLst>
              <a:ext uri="{FF2B5EF4-FFF2-40B4-BE49-F238E27FC236}">
                <a16:creationId xmlns:a16="http://schemas.microsoft.com/office/drawing/2014/main" id="{BFD8B7B7-4520-3B64-4DB9-532E5BCD7CA1}"/>
              </a:ext>
            </a:extLst>
          </p:cNvPr>
          <p:cNvGraphicFramePr>
            <a:graphicFrameLocks noGrp="1"/>
          </p:cNvGraphicFramePr>
          <p:nvPr>
            <p:extLst>
              <p:ext uri="{D42A27DB-BD31-4B8C-83A1-F6EECF244321}">
                <p14:modId xmlns:p14="http://schemas.microsoft.com/office/powerpoint/2010/main" val="3042318292"/>
              </p:ext>
            </p:extLst>
          </p:nvPr>
        </p:nvGraphicFramePr>
        <p:xfrm>
          <a:off x="175995" y="2215288"/>
          <a:ext cx="4999686" cy="4351339"/>
        </p:xfrm>
        <a:graphic>
          <a:graphicData uri="http://schemas.openxmlformats.org/drawingml/2006/table">
            <a:tbl>
              <a:tblPr/>
              <a:tblGrid>
                <a:gridCol w="510015">
                  <a:extLst>
                    <a:ext uri="{9D8B030D-6E8A-4147-A177-3AD203B41FA5}">
                      <a16:colId xmlns:a16="http://schemas.microsoft.com/office/drawing/2014/main" val="3541758921"/>
                    </a:ext>
                  </a:extLst>
                </a:gridCol>
                <a:gridCol w="734111">
                  <a:extLst>
                    <a:ext uri="{9D8B030D-6E8A-4147-A177-3AD203B41FA5}">
                      <a16:colId xmlns:a16="http://schemas.microsoft.com/office/drawing/2014/main" val="1884693401"/>
                    </a:ext>
                  </a:extLst>
                </a:gridCol>
                <a:gridCol w="788204">
                  <a:extLst>
                    <a:ext uri="{9D8B030D-6E8A-4147-A177-3AD203B41FA5}">
                      <a16:colId xmlns:a16="http://schemas.microsoft.com/office/drawing/2014/main" val="605492100"/>
                    </a:ext>
                  </a:extLst>
                </a:gridCol>
                <a:gridCol w="741839">
                  <a:extLst>
                    <a:ext uri="{9D8B030D-6E8A-4147-A177-3AD203B41FA5}">
                      <a16:colId xmlns:a16="http://schemas.microsoft.com/office/drawing/2014/main" val="3035020048"/>
                    </a:ext>
                  </a:extLst>
                </a:gridCol>
                <a:gridCol w="741839">
                  <a:extLst>
                    <a:ext uri="{9D8B030D-6E8A-4147-A177-3AD203B41FA5}">
                      <a16:colId xmlns:a16="http://schemas.microsoft.com/office/drawing/2014/main" val="2446349778"/>
                    </a:ext>
                  </a:extLst>
                </a:gridCol>
                <a:gridCol w="741839">
                  <a:extLst>
                    <a:ext uri="{9D8B030D-6E8A-4147-A177-3AD203B41FA5}">
                      <a16:colId xmlns:a16="http://schemas.microsoft.com/office/drawing/2014/main" val="9529806"/>
                    </a:ext>
                  </a:extLst>
                </a:gridCol>
                <a:gridCol w="741839">
                  <a:extLst>
                    <a:ext uri="{9D8B030D-6E8A-4147-A177-3AD203B41FA5}">
                      <a16:colId xmlns:a16="http://schemas.microsoft.com/office/drawing/2014/main" val="3843810554"/>
                    </a:ext>
                  </a:extLst>
                </a:gridCol>
              </a:tblGrid>
              <a:tr h="411150">
                <a:tc>
                  <a:txBody>
                    <a:bodyPr/>
                    <a:lstStyle/>
                    <a:p>
                      <a:pPr fontAlgn="t"/>
                      <a:endParaRPr lang="en-US" sz="1000">
                        <a:effectLst/>
                      </a:endParaRPr>
                    </a:p>
                    <a:p>
                      <a:pPr algn="ctr" rtl="0" fontAlgn="base"/>
                      <a:r>
                        <a:rPr lang="en-US" sz="700" b="0" i="0">
                          <a:effectLst/>
                          <a:latin typeface="Times New Roman" panose="02020603050405020304" pitchFamily="18" charset="0"/>
                        </a:rPr>
                        <a:t>Cases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gridSpan="2">
                  <a:txBody>
                    <a:bodyPr/>
                    <a:lstStyle/>
                    <a:p>
                      <a:pPr algn="ctr" fontAlgn="t"/>
                      <a:endParaRPr lang="en-US" sz="1000">
                        <a:effectLst/>
                      </a:endParaRPr>
                    </a:p>
                    <a:p>
                      <a:pPr algn="ctr" rtl="0" fontAlgn="base"/>
                      <a:r>
                        <a:rPr lang="en-US" sz="700" b="0" i="0">
                          <a:effectLst/>
                          <a:latin typeface="Times New Roman" panose="02020603050405020304" pitchFamily="18" charset="0"/>
                        </a:rPr>
                        <a:t>Best Case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hMerge="1">
                  <a:txBody>
                    <a:bodyPr/>
                    <a:lstStyle/>
                    <a:p>
                      <a:endParaRPr lang="en-US"/>
                    </a:p>
                  </a:txBody>
                  <a:tcPr/>
                </a:tc>
                <a:tc gridSpan="2">
                  <a:txBody>
                    <a:bodyPr/>
                    <a:lstStyle/>
                    <a:p>
                      <a:pPr algn="ctr" fontAlgn="t"/>
                      <a:endParaRPr lang="en-US" sz="1000">
                        <a:effectLst/>
                      </a:endParaRPr>
                    </a:p>
                    <a:p>
                      <a:pPr algn="ctr" rtl="0" fontAlgn="base"/>
                      <a:r>
                        <a:rPr lang="en-US" sz="700" b="0" i="0">
                          <a:effectLst/>
                          <a:latin typeface="Times New Roman" panose="02020603050405020304" pitchFamily="18" charset="0"/>
                        </a:rPr>
                        <a:t>Average Case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hMerge="1">
                  <a:txBody>
                    <a:bodyPr/>
                    <a:lstStyle/>
                    <a:p>
                      <a:endParaRPr lang="en-US"/>
                    </a:p>
                  </a:txBody>
                  <a:tcPr/>
                </a:tc>
                <a:tc gridSpan="2">
                  <a:txBody>
                    <a:bodyPr/>
                    <a:lstStyle/>
                    <a:p>
                      <a:pPr algn="ctr" fontAlgn="t"/>
                      <a:endParaRPr lang="en-US" sz="1000">
                        <a:effectLst/>
                      </a:endParaRPr>
                    </a:p>
                    <a:p>
                      <a:pPr algn="ctr" rtl="0" fontAlgn="base"/>
                      <a:r>
                        <a:rPr lang="en-US" sz="700" b="0" i="0">
                          <a:effectLst/>
                          <a:latin typeface="Times New Roman" panose="02020603050405020304" pitchFamily="18" charset="0"/>
                        </a:rPr>
                        <a:t>Worst case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hMerge="1">
                  <a:txBody>
                    <a:bodyPr/>
                    <a:lstStyle/>
                    <a:p>
                      <a:endParaRPr lang="en-US"/>
                    </a:p>
                  </a:txBody>
                  <a:tcPr/>
                </a:tc>
                <a:extLst>
                  <a:ext uri="{0D108BD9-81ED-4DB2-BD59-A6C34878D82A}">
                    <a16:rowId xmlns:a16="http://schemas.microsoft.com/office/drawing/2014/main" val="4217154522"/>
                  </a:ext>
                </a:extLst>
              </a:tr>
              <a:tr h="513938">
                <a:tc>
                  <a:txBody>
                    <a:bodyPr/>
                    <a:lstStyle/>
                    <a:p>
                      <a:pPr fontAlgn="t"/>
                      <a:endParaRPr lang="en-US" sz="1000">
                        <a:effectLst/>
                      </a:endParaRPr>
                    </a:p>
                    <a:p>
                      <a:pPr algn="ctr" rtl="0" fontAlgn="base"/>
                      <a:r>
                        <a:rPr lang="en-US" sz="700" b="0" i="0">
                          <a:effectLst/>
                          <a:latin typeface="Times New Roman" panose="02020603050405020304" pitchFamily="18" charset="0"/>
                        </a:rPr>
                        <a:t>Input size (n)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ctr" rtl="0" fontAlgn="base"/>
                      <a:r>
                        <a:rPr lang="en-US" sz="500" b="0" i="0">
                          <a:effectLst/>
                          <a:latin typeface="Times New Roman" panose="02020603050405020304" pitchFamily="18" charset="0"/>
                        </a:rPr>
                        <a:t>Theoretical Time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ctr" rtl="0" fontAlgn="base"/>
                      <a:r>
                        <a:rPr lang="en-US" sz="500" b="0" i="0">
                          <a:effectLst/>
                          <a:latin typeface="Times New Roman" panose="02020603050405020304" pitchFamily="18" charset="0"/>
                        </a:rPr>
                        <a:t>Practical Time (Actual Time)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ctr" rtl="0" fontAlgn="base"/>
                      <a:r>
                        <a:rPr lang="en-US" sz="500" b="0" i="0">
                          <a:effectLst/>
                          <a:latin typeface="Times New Roman" panose="02020603050405020304" pitchFamily="18" charset="0"/>
                        </a:rPr>
                        <a:t>Theoretical Time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ctr" rtl="0" fontAlgn="base"/>
                      <a:r>
                        <a:rPr lang="en-US" sz="500" b="0" i="0">
                          <a:effectLst/>
                          <a:latin typeface="Times New Roman" panose="02020603050405020304" pitchFamily="18" charset="0"/>
                        </a:rPr>
                        <a:t>Practical Time (Actual Time)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ctr" rtl="0" fontAlgn="base"/>
                      <a:r>
                        <a:rPr lang="en-US" sz="500" b="0" i="0">
                          <a:effectLst/>
                          <a:latin typeface="Times New Roman" panose="02020603050405020304" pitchFamily="18" charset="0"/>
                        </a:rPr>
                        <a:t>Theoretical Time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dirty="0">
                        <a:effectLst/>
                      </a:endParaRPr>
                    </a:p>
                    <a:p>
                      <a:pPr algn="ctr" rtl="0" fontAlgn="base"/>
                      <a:r>
                        <a:rPr lang="en-US" sz="500" b="0" i="0" dirty="0">
                          <a:effectLst/>
                          <a:latin typeface="Times New Roman" panose="02020603050405020304" pitchFamily="18" charset="0"/>
                        </a:rPr>
                        <a:t>Practical Time (Actual Time) </a:t>
                      </a:r>
                      <a:endParaRPr lang="en-US" sz="1000" b="0" i="0" dirty="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extLst>
                  <a:ext uri="{0D108BD9-81ED-4DB2-BD59-A6C34878D82A}">
                    <a16:rowId xmlns:a16="http://schemas.microsoft.com/office/drawing/2014/main" val="1534786036"/>
                  </a:ext>
                </a:extLst>
              </a:tr>
              <a:tr h="394019">
                <a:tc>
                  <a:txBody>
                    <a:bodyPr/>
                    <a:lstStyle/>
                    <a:p>
                      <a:pPr fontAlgn="t"/>
                      <a:endParaRPr lang="en-US" sz="1000" dirty="0">
                        <a:effectLst/>
                      </a:endParaRPr>
                    </a:p>
                    <a:p>
                      <a:pPr algn="ctr" rtl="0" fontAlgn="base"/>
                      <a:r>
                        <a:rPr lang="en-US" sz="700" b="0" i="0" dirty="0">
                          <a:effectLst/>
                          <a:latin typeface="Times New Roman" panose="02020603050405020304" pitchFamily="18" charset="0"/>
                        </a:rPr>
                        <a:t>100 </a:t>
                      </a:r>
                      <a:endParaRPr lang="en-US" sz="1000" b="0" i="0" dirty="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dirty="0">
                        <a:effectLst/>
                      </a:endParaRPr>
                    </a:p>
                    <a:p>
                      <a:pPr algn="l" rtl="0" fontAlgn="base"/>
                      <a:r>
                        <a:rPr lang="en-US" sz="600" b="0" i="0" dirty="0">
                          <a:effectLst/>
                          <a:latin typeface="Times New Roman" panose="02020603050405020304" pitchFamily="18" charset="0"/>
                        </a:rPr>
                        <a:t>200 </a:t>
                      </a:r>
                      <a:endParaRPr lang="en-US" sz="1000" b="0" i="0" dirty="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2.914600ms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200 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1.204600ms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200 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1.134200ms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01370135"/>
                  </a:ext>
                </a:extLst>
              </a:tr>
              <a:tr h="394019">
                <a:tc>
                  <a:txBody>
                    <a:bodyPr/>
                    <a:lstStyle/>
                    <a:p>
                      <a:pPr fontAlgn="t"/>
                      <a:endParaRPr lang="en-US" sz="1000">
                        <a:effectLst/>
                      </a:endParaRPr>
                    </a:p>
                    <a:p>
                      <a:pPr algn="ctr" rtl="0" fontAlgn="base"/>
                      <a:r>
                        <a:rPr lang="en-US" sz="700" b="0" i="0">
                          <a:effectLst/>
                          <a:latin typeface="Times New Roman" panose="02020603050405020304" pitchFamily="18" charset="0"/>
                        </a:rPr>
                        <a:t>500 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l" rtl="0" fontAlgn="base"/>
                      <a:r>
                        <a:rPr lang="en-US" sz="600" b="0" i="0">
                          <a:effectLst/>
                          <a:latin typeface="Times New Roman" panose="02020603050405020304" pitchFamily="18" charset="0"/>
                        </a:rPr>
                        <a:t>1349.485002 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5.843700ms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1349.485002 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5.205600ms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1349.485002 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4.404100ms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7674261"/>
                  </a:ext>
                </a:extLst>
              </a:tr>
              <a:tr h="411150">
                <a:tc>
                  <a:txBody>
                    <a:bodyPr/>
                    <a:lstStyle/>
                    <a:p>
                      <a:pPr fontAlgn="t"/>
                      <a:endParaRPr lang="en-US" sz="1000">
                        <a:effectLst/>
                      </a:endParaRPr>
                    </a:p>
                    <a:p>
                      <a:pPr algn="ctr" rtl="0" fontAlgn="base"/>
                      <a:r>
                        <a:rPr lang="en-US" sz="700" b="0" i="0">
                          <a:effectLst/>
                          <a:latin typeface="Times New Roman" panose="02020603050405020304" pitchFamily="18" charset="0"/>
                        </a:rPr>
                        <a:t>1000 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l" rtl="0" fontAlgn="base"/>
                      <a:r>
                        <a:rPr lang="en-US" sz="600" b="0" i="0">
                          <a:effectLst/>
                          <a:latin typeface="Times New Roman" panose="02020603050405020304" pitchFamily="18" charset="0"/>
                        </a:rPr>
                        <a:t>3000 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dirty="0">
                        <a:effectLst/>
                      </a:endParaRPr>
                    </a:p>
                    <a:p>
                      <a:pPr algn="l" rtl="0" fontAlgn="base"/>
                      <a:r>
                        <a:rPr lang="en-US" sz="600" b="0" i="0" dirty="0">
                          <a:effectLst/>
                          <a:latin typeface="Times New Roman" panose="02020603050405020304" pitchFamily="18" charset="0"/>
                        </a:rPr>
                        <a:t>20.230300ms </a:t>
                      </a:r>
                      <a:endParaRPr lang="en-US" sz="1000" b="0" i="0" dirty="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3000 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7.754600ms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3000 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11.043600ms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5328309"/>
                  </a:ext>
                </a:extLst>
              </a:tr>
              <a:tr h="411150">
                <a:tc>
                  <a:txBody>
                    <a:bodyPr/>
                    <a:lstStyle/>
                    <a:p>
                      <a:pPr fontAlgn="t"/>
                      <a:endParaRPr lang="en-US" sz="1000">
                        <a:effectLst/>
                      </a:endParaRPr>
                    </a:p>
                    <a:p>
                      <a:pPr algn="ctr" rtl="0" fontAlgn="base"/>
                      <a:r>
                        <a:rPr lang="en-US" sz="700" b="0" i="0">
                          <a:effectLst/>
                          <a:latin typeface="Times New Roman" panose="02020603050405020304" pitchFamily="18" charset="0"/>
                        </a:rPr>
                        <a:t>5000 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l" rtl="0" fontAlgn="base"/>
                      <a:r>
                        <a:rPr lang="en-US" sz="600" b="0" i="0">
                          <a:effectLst/>
                          <a:latin typeface="Times New Roman" panose="02020603050405020304" pitchFamily="18" charset="0"/>
                        </a:rPr>
                        <a:t>18494.85002 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261.885600ms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18494.85002 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277.852000ms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18494.85002 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293.611700ms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62614770"/>
                  </a:ext>
                </a:extLst>
              </a:tr>
              <a:tr h="411150">
                <a:tc>
                  <a:txBody>
                    <a:bodyPr/>
                    <a:lstStyle/>
                    <a:p>
                      <a:pPr fontAlgn="t"/>
                      <a:endParaRPr lang="en-US" sz="1000">
                        <a:effectLst/>
                      </a:endParaRPr>
                    </a:p>
                    <a:p>
                      <a:pPr algn="ctr" rtl="0" fontAlgn="base"/>
                      <a:r>
                        <a:rPr lang="en-US" sz="700" b="0" i="0">
                          <a:effectLst/>
                          <a:latin typeface="Times New Roman" panose="02020603050405020304" pitchFamily="18" charset="0"/>
                        </a:rPr>
                        <a:t>10000 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l" rtl="0" fontAlgn="base"/>
                      <a:r>
                        <a:rPr lang="en-US" sz="600" b="0" i="0">
                          <a:effectLst/>
                          <a:latin typeface="Times New Roman" panose="02020603050405020304" pitchFamily="18" charset="0"/>
                        </a:rPr>
                        <a:t>40000 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1895.638400ms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40000 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620.920700ms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40000 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2371.687600ms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300669"/>
                  </a:ext>
                </a:extLst>
              </a:tr>
              <a:tr h="411150">
                <a:tc>
                  <a:txBody>
                    <a:bodyPr/>
                    <a:lstStyle/>
                    <a:p>
                      <a:pPr fontAlgn="t"/>
                      <a:endParaRPr lang="en-US" sz="1000">
                        <a:effectLst/>
                      </a:endParaRPr>
                    </a:p>
                    <a:p>
                      <a:pPr algn="ctr" rtl="0" fontAlgn="base"/>
                      <a:r>
                        <a:rPr lang="en-US" sz="700" b="0" i="0">
                          <a:effectLst/>
                          <a:latin typeface="Times New Roman" panose="02020603050405020304" pitchFamily="18" charset="0"/>
                        </a:rPr>
                        <a:t>50000 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l" rtl="0" fontAlgn="base"/>
                      <a:r>
                        <a:rPr lang="en-US" sz="600" b="0" i="0">
                          <a:effectLst/>
                          <a:latin typeface="Times New Roman" panose="02020603050405020304" pitchFamily="18" charset="0"/>
                        </a:rPr>
                        <a:t>234948.5002 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3568.189700ms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234948.5002 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3372.414600ms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234948.5002 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3429.722200ms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29297128"/>
                  </a:ext>
                </a:extLst>
              </a:tr>
              <a:tr h="411150">
                <a:tc>
                  <a:txBody>
                    <a:bodyPr/>
                    <a:lstStyle/>
                    <a:p>
                      <a:pPr fontAlgn="t"/>
                      <a:endParaRPr lang="en-US" sz="1000">
                        <a:effectLst/>
                      </a:endParaRPr>
                    </a:p>
                    <a:p>
                      <a:pPr algn="ctr" rtl="0" fontAlgn="base"/>
                      <a:r>
                        <a:rPr lang="en-US" sz="700" b="0" i="0">
                          <a:effectLst/>
                          <a:latin typeface="Times New Roman" panose="02020603050405020304" pitchFamily="18" charset="0"/>
                        </a:rPr>
                        <a:t>100000 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l" rtl="0" fontAlgn="base"/>
                      <a:r>
                        <a:rPr lang="en-US" sz="600" b="0" i="0">
                          <a:effectLst/>
                          <a:latin typeface="Times New Roman" panose="02020603050405020304" pitchFamily="18" charset="0"/>
                        </a:rPr>
                        <a:t>500000 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5037.861800ms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500000 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5130.939100ms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500000 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5202.545700ms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5199124"/>
                  </a:ext>
                </a:extLst>
              </a:tr>
              <a:tr h="582463">
                <a:tc>
                  <a:txBody>
                    <a:bodyPr/>
                    <a:lstStyle/>
                    <a:p>
                      <a:pPr fontAlgn="t"/>
                      <a:endParaRPr lang="en-US" sz="1000">
                        <a:effectLst/>
                      </a:endParaRPr>
                    </a:p>
                    <a:p>
                      <a:pPr algn="ctr" rtl="0" fontAlgn="base"/>
                      <a:r>
                        <a:rPr lang="en-US" sz="700" b="0" i="0">
                          <a:effectLst/>
                          <a:latin typeface="Times New Roman" panose="02020603050405020304" pitchFamily="18" charset="0"/>
                        </a:rPr>
                        <a:t>200000 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000">
                        <a:effectLst/>
                      </a:endParaRPr>
                    </a:p>
                    <a:p>
                      <a:pPr algn="l" rtl="0" fontAlgn="base"/>
                      <a:r>
                        <a:rPr lang="en-US" sz="600" b="0" i="0">
                          <a:effectLst/>
                          <a:latin typeface="Times New Roman" panose="02020603050405020304" pitchFamily="18" charset="0"/>
                        </a:rPr>
                        <a:t>1060205.999132796 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15002.870700ms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1060205.999132796 </a:t>
                      </a:r>
                      <a:endParaRPr lang="en-US" sz="1000" b="0" i="0">
                        <a:effectLst/>
                      </a:endParaRPr>
                    </a:p>
                    <a:p>
                      <a:pPr algn="l" rtl="0" fontAlgn="base"/>
                      <a:r>
                        <a:rPr lang="en-US" sz="600" b="0" i="0">
                          <a:effectLst/>
                          <a:latin typeface="Times New Roman" panose="02020603050405020304" pitchFamily="18" charset="0"/>
                        </a:rPr>
                        <a:t>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14316.786600ms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a:effectLst/>
                      </a:endParaRPr>
                    </a:p>
                    <a:p>
                      <a:pPr algn="l" rtl="0" fontAlgn="base"/>
                      <a:r>
                        <a:rPr lang="en-US" sz="600" b="0" i="0">
                          <a:effectLst/>
                          <a:latin typeface="Times New Roman" panose="02020603050405020304" pitchFamily="18" charset="0"/>
                        </a:rPr>
                        <a:t>1060205.999132796 </a:t>
                      </a:r>
                      <a:endParaRPr lang="en-US" sz="1000" b="0" i="0">
                        <a:effectLst/>
                      </a:endParaRPr>
                    </a:p>
                    <a:p>
                      <a:pPr algn="l" rtl="0" fontAlgn="base"/>
                      <a:r>
                        <a:rPr lang="en-US" sz="600" b="0" i="0">
                          <a:effectLst/>
                          <a:latin typeface="Times New Roman" panose="02020603050405020304" pitchFamily="18" charset="0"/>
                        </a:rPr>
                        <a:t> </a:t>
                      </a:r>
                      <a:endParaRPr lang="en-US" sz="1000" b="0" i="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000" dirty="0">
                        <a:effectLst/>
                      </a:endParaRPr>
                    </a:p>
                    <a:p>
                      <a:pPr algn="l" rtl="0" fontAlgn="base"/>
                      <a:r>
                        <a:rPr lang="en-US" sz="600" b="0" i="0" dirty="0">
                          <a:effectLst/>
                          <a:latin typeface="Times New Roman" panose="02020603050405020304" pitchFamily="18" charset="0"/>
                        </a:rPr>
                        <a:t>14565.421800ms </a:t>
                      </a:r>
                      <a:endParaRPr lang="en-US" sz="1000" b="0" i="0" dirty="0">
                        <a:effectLst/>
                      </a:endParaRPr>
                    </a:p>
                  </a:txBody>
                  <a:tcPr marL="51394" marR="51394" marT="25697" marB="25697">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73685788"/>
                  </a:ext>
                </a:extLst>
              </a:tr>
            </a:tbl>
          </a:graphicData>
        </a:graphic>
      </p:graphicFrame>
      <p:graphicFrame>
        <p:nvGraphicFramePr>
          <p:cNvPr id="9" name="Table 8">
            <a:extLst>
              <a:ext uri="{FF2B5EF4-FFF2-40B4-BE49-F238E27FC236}">
                <a16:creationId xmlns:a16="http://schemas.microsoft.com/office/drawing/2014/main" id="{876F1472-900B-88D2-1229-7D679D397894}"/>
              </a:ext>
            </a:extLst>
          </p:cNvPr>
          <p:cNvGraphicFramePr>
            <a:graphicFrameLocks noGrp="1"/>
          </p:cNvGraphicFramePr>
          <p:nvPr>
            <p:extLst>
              <p:ext uri="{D42A27DB-BD31-4B8C-83A1-F6EECF244321}">
                <p14:modId xmlns:p14="http://schemas.microsoft.com/office/powerpoint/2010/main" val="964705066"/>
              </p:ext>
            </p:extLst>
          </p:nvPr>
        </p:nvGraphicFramePr>
        <p:xfrm>
          <a:off x="5654480" y="2212616"/>
          <a:ext cx="3107780" cy="4274520"/>
        </p:xfrm>
        <a:graphic>
          <a:graphicData uri="http://schemas.openxmlformats.org/drawingml/2006/table">
            <a:tbl>
              <a:tblPr/>
              <a:tblGrid>
                <a:gridCol w="776945">
                  <a:extLst>
                    <a:ext uri="{9D8B030D-6E8A-4147-A177-3AD203B41FA5}">
                      <a16:colId xmlns:a16="http://schemas.microsoft.com/office/drawing/2014/main" val="4147210585"/>
                    </a:ext>
                  </a:extLst>
                </a:gridCol>
                <a:gridCol w="776945">
                  <a:extLst>
                    <a:ext uri="{9D8B030D-6E8A-4147-A177-3AD203B41FA5}">
                      <a16:colId xmlns:a16="http://schemas.microsoft.com/office/drawing/2014/main" val="249297951"/>
                    </a:ext>
                  </a:extLst>
                </a:gridCol>
                <a:gridCol w="776945">
                  <a:extLst>
                    <a:ext uri="{9D8B030D-6E8A-4147-A177-3AD203B41FA5}">
                      <a16:colId xmlns:a16="http://schemas.microsoft.com/office/drawing/2014/main" val="4159977414"/>
                    </a:ext>
                  </a:extLst>
                </a:gridCol>
                <a:gridCol w="776945">
                  <a:extLst>
                    <a:ext uri="{9D8B030D-6E8A-4147-A177-3AD203B41FA5}">
                      <a16:colId xmlns:a16="http://schemas.microsoft.com/office/drawing/2014/main" val="462415385"/>
                    </a:ext>
                  </a:extLst>
                </a:gridCol>
              </a:tblGrid>
              <a:tr h="385093">
                <a:tc>
                  <a:txBody>
                    <a:bodyPr/>
                    <a:lstStyle/>
                    <a:p>
                      <a:pPr fontAlgn="t"/>
                      <a:endParaRPr lang="en-US" sz="1300">
                        <a:effectLst/>
                      </a:endParaRPr>
                    </a:p>
                    <a:p>
                      <a:pPr algn="ctr" rtl="0" fontAlgn="base"/>
                      <a:r>
                        <a:rPr lang="en-US" sz="900" b="0" i="0">
                          <a:effectLst/>
                          <a:latin typeface="Times New Roman" panose="02020603050405020304" pitchFamily="18" charset="0"/>
                        </a:rPr>
                        <a:t>Case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sz="1300">
                        <a:effectLst/>
                      </a:endParaRPr>
                    </a:p>
                    <a:p>
                      <a:pPr algn="ctr" rtl="0" fontAlgn="base"/>
                      <a:r>
                        <a:rPr lang="en-US" sz="900" b="0" i="0">
                          <a:effectLst/>
                          <a:latin typeface="Times New Roman" panose="02020603050405020304" pitchFamily="18" charset="0"/>
                        </a:rPr>
                        <a:t>Best case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sz="1300">
                        <a:effectLst/>
                      </a:endParaRPr>
                    </a:p>
                    <a:p>
                      <a:pPr algn="ctr" rtl="0" fontAlgn="base"/>
                      <a:r>
                        <a:rPr lang="en-US" sz="900" b="0" i="0">
                          <a:effectLst/>
                          <a:latin typeface="Times New Roman" panose="02020603050405020304" pitchFamily="18" charset="0"/>
                        </a:rPr>
                        <a:t>Average Case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sz="1300">
                        <a:effectLst/>
                      </a:endParaRPr>
                    </a:p>
                    <a:p>
                      <a:pPr algn="ctr" rtl="0" fontAlgn="base"/>
                      <a:r>
                        <a:rPr lang="en-US" sz="900" b="0" i="0">
                          <a:effectLst/>
                          <a:latin typeface="Times New Roman" panose="02020603050405020304" pitchFamily="18" charset="0"/>
                        </a:rPr>
                        <a:t>Worst Case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extLst>
                  <a:ext uri="{0D108BD9-81ED-4DB2-BD59-A6C34878D82A}">
                    <a16:rowId xmlns:a16="http://schemas.microsoft.com/office/drawing/2014/main" val="1317485947"/>
                  </a:ext>
                </a:extLst>
              </a:tr>
              <a:tr h="457899">
                <a:tc>
                  <a:txBody>
                    <a:bodyPr/>
                    <a:lstStyle/>
                    <a:p>
                      <a:pPr fontAlgn="t"/>
                      <a:endParaRPr lang="en-US" sz="1300">
                        <a:effectLst/>
                      </a:endParaRPr>
                    </a:p>
                    <a:p>
                      <a:pPr algn="ctr" rtl="0" fontAlgn="base"/>
                      <a:r>
                        <a:rPr lang="en-US" sz="900" b="0" i="0">
                          <a:effectLst/>
                          <a:latin typeface="Times New Roman" panose="02020603050405020304" pitchFamily="18" charset="0"/>
                        </a:rPr>
                        <a:t>Input size (n)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dirty="0">
                        <a:effectLst/>
                      </a:endParaRPr>
                    </a:p>
                    <a:p>
                      <a:pPr algn="ctr" rtl="0" fontAlgn="base"/>
                      <a:r>
                        <a:rPr lang="en-US" sz="800" b="0" i="0" u="none" strike="noStrike" dirty="0">
                          <a:effectLst/>
                          <a:latin typeface="MathJax_Math-italic"/>
                        </a:rPr>
                        <a:t>P/T x 100</a:t>
                      </a:r>
                      <a:endParaRPr lang="en-US" sz="800" b="0" i="0" dirty="0">
                        <a:effectLst/>
                      </a:endParaRPr>
                    </a:p>
                    <a:p>
                      <a:pPr algn="ctr" rtl="0" fontAlgn="base"/>
                      <a:r>
                        <a:rPr lang="en-US" sz="900" b="0" i="0" dirty="0">
                          <a:effectLst/>
                          <a:latin typeface="Times New Roman" panose="02020603050405020304" pitchFamily="18" charset="0"/>
                        </a:rPr>
                        <a:t>  </a:t>
                      </a:r>
                      <a:endParaRPr lang="en-US" sz="1300" b="0" i="0" dirty="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dirty="0">
                        <a:effectLst/>
                      </a:endParaRPr>
                    </a:p>
                    <a:p>
                      <a:pPr algn="ctr" rtl="0" fontAlgn="base"/>
                      <a:r>
                        <a:rPr lang="en-US" sz="800" b="0" i="0" u="none" strike="noStrike" dirty="0">
                          <a:effectLst/>
                          <a:latin typeface="MathJax_Math-italic"/>
                        </a:rPr>
                        <a:t>P/T x 100</a:t>
                      </a:r>
                      <a:endParaRPr lang="en-US" sz="800" b="0" i="0" dirty="0">
                        <a:effectLst/>
                      </a:endParaRPr>
                    </a:p>
                    <a:p>
                      <a:pPr algn="ctr" rtl="0" fontAlgn="base"/>
                      <a:r>
                        <a:rPr lang="en-US" sz="900" b="0" i="0" dirty="0">
                          <a:effectLst/>
                          <a:latin typeface="Times New Roman" panose="02020603050405020304" pitchFamily="18" charset="0"/>
                        </a:rPr>
                        <a:t> </a:t>
                      </a:r>
                      <a:endParaRPr lang="en-US" sz="1300" b="0" i="0" dirty="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dirty="0">
                        <a:effectLst/>
                      </a:endParaRPr>
                    </a:p>
                    <a:p>
                      <a:pPr algn="ctr" rtl="0" fontAlgn="base"/>
                      <a:r>
                        <a:rPr lang="en-US" sz="800" b="0" i="0" u="none" strike="noStrike" dirty="0">
                          <a:effectLst/>
                          <a:latin typeface="MathJax_Math-italic"/>
                        </a:rPr>
                        <a:t>P/T x 100</a:t>
                      </a:r>
                      <a:endParaRPr lang="en-US" sz="800" b="0" i="0" dirty="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extLst>
                  <a:ext uri="{0D108BD9-81ED-4DB2-BD59-A6C34878D82A}">
                    <a16:rowId xmlns:a16="http://schemas.microsoft.com/office/drawing/2014/main" val="931971064"/>
                  </a:ext>
                </a:extLst>
              </a:tr>
              <a:tr h="287044">
                <a:tc>
                  <a:txBody>
                    <a:bodyPr/>
                    <a:lstStyle/>
                    <a:p>
                      <a:pPr fontAlgn="t"/>
                      <a:endParaRPr lang="en-US" sz="1300">
                        <a:effectLst/>
                      </a:endParaRPr>
                    </a:p>
                    <a:p>
                      <a:pPr algn="ctr" rtl="0" fontAlgn="base"/>
                      <a:r>
                        <a:rPr lang="en-US" sz="900" b="0" i="0">
                          <a:effectLst/>
                          <a:latin typeface="Times New Roman" panose="02020603050405020304" pitchFamily="18" charset="0"/>
                        </a:rPr>
                        <a:t>100 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a:effectLst/>
                      </a:endParaRPr>
                    </a:p>
                    <a:p>
                      <a:pPr algn="ctr" rtl="0" fontAlgn="base"/>
                      <a:r>
                        <a:rPr lang="en-US" sz="900" b="0" i="0">
                          <a:effectLst/>
                          <a:latin typeface="Times New Roman" panose="02020603050405020304" pitchFamily="18" charset="0"/>
                        </a:rPr>
                        <a:t>1.4573%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0.6%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0.6%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8705795"/>
                  </a:ext>
                </a:extLst>
              </a:tr>
              <a:tr h="287044">
                <a:tc>
                  <a:txBody>
                    <a:bodyPr/>
                    <a:lstStyle/>
                    <a:p>
                      <a:pPr fontAlgn="t"/>
                      <a:endParaRPr lang="en-US" sz="1300">
                        <a:effectLst/>
                      </a:endParaRPr>
                    </a:p>
                    <a:p>
                      <a:pPr algn="ctr" rtl="0" fontAlgn="base"/>
                      <a:r>
                        <a:rPr lang="en-US" sz="900" b="0" i="0">
                          <a:effectLst/>
                          <a:latin typeface="Times New Roman" panose="02020603050405020304" pitchFamily="18" charset="0"/>
                        </a:rPr>
                        <a:t>500 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a:effectLst/>
                      </a:endParaRPr>
                    </a:p>
                    <a:p>
                      <a:pPr algn="ctr" rtl="0" fontAlgn="base"/>
                      <a:r>
                        <a:rPr lang="en-US" sz="900" b="0" i="0">
                          <a:effectLst/>
                          <a:latin typeface="Times New Roman" panose="02020603050405020304" pitchFamily="18" charset="0"/>
                        </a:rPr>
                        <a:t>0.43%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0.38%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0.3%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67509900"/>
                  </a:ext>
                </a:extLst>
              </a:tr>
              <a:tr h="287044">
                <a:tc>
                  <a:txBody>
                    <a:bodyPr/>
                    <a:lstStyle/>
                    <a:p>
                      <a:pPr fontAlgn="t"/>
                      <a:endParaRPr lang="en-US" sz="1300">
                        <a:effectLst/>
                      </a:endParaRPr>
                    </a:p>
                    <a:p>
                      <a:pPr algn="ctr" rtl="0" fontAlgn="base"/>
                      <a:r>
                        <a:rPr lang="en-US" sz="900" b="0" i="0">
                          <a:effectLst/>
                          <a:latin typeface="Times New Roman" panose="02020603050405020304" pitchFamily="18" charset="0"/>
                        </a:rPr>
                        <a:t>1000 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a:effectLst/>
                      </a:endParaRPr>
                    </a:p>
                    <a:p>
                      <a:pPr algn="ctr" rtl="0" fontAlgn="base"/>
                      <a:r>
                        <a:rPr lang="en-US" sz="900" b="0" i="0">
                          <a:effectLst/>
                          <a:latin typeface="Times New Roman" panose="02020603050405020304" pitchFamily="18" charset="0"/>
                        </a:rPr>
                        <a:t>0.67%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0.26%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0.4%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01990756"/>
                  </a:ext>
                </a:extLst>
              </a:tr>
              <a:tr h="287044">
                <a:tc>
                  <a:txBody>
                    <a:bodyPr/>
                    <a:lstStyle/>
                    <a:p>
                      <a:pPr fontAlgn="t"/>
                      <a:endParaRPr lang="en-US" sz="1300">
                        <a:effectLst/>
                      </a:endParaRPr>
                    </a:p>
                    <a:p>
                      <a:pPr algn="ctr" rtl="0" fontAlgn="base"/>
                      <a:r>
                        <a:rPr lang="en-US" sz="900" b="0" i="0">
                          <a:effectLst/>
                          <a:latin typeface="Times New Roman" panose="02020603050405020304" pitchFamily="18" charset="0"/>
                        </a:rPr>
                        <a:t>5000 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a:effectLst/>
                      </a:endParaRPr>
                    </a:p>
                    <a:p>
                      <a:pPr algn="ctr" rtl="0" fontAlgn="base"/>
                      <a:r>
                        <a:rPr lang="en-US" sz="900" b="0" i="0">
                          <a:effectLst/>
                          <a:latin typeface="Times New Roman" panose="02020603050405020304" pitchFamily="18" charset="0"/>
                        </a:rPr>
                        <a:t>1.4%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1.5%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1.6%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51837208"/>
                  </a:ext>
                </a:extLst>
              </a:tr>
              <a:tr h="287044">
                <a:tc>
                  <a:txBody>
                    <a:bodyPr/>
                    <a:lstStyle/>
                    <a:p>
                      <a:pPr fontAlgn="t"/>
                      <a:endParaRPr lang="en-US" sz="1300">
                        <a:effectLst/>
                      </a:endParaRPr>
                    </a:p>
                    <a:p>
                      <a:pPr algn="ctr" rtl="0" fontAlgn="base"/>
                      <a:r>
                        <a:rPr lang="en-US" sz="900" b="0" i="0">
                          <a:effectLst/>
                          <a:latin typeface="Times New Roman" panose="02020603050405020304" pitchFamily="18" charset="0"/>
                        </a:rPr>
                        <a:t>10000 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a:effectLst/>
                      </a:endParaRPr>
                    </a:p>
                    <a:p>
                      <a:pPr algn="ctr" rtl="0" fontAlgn="base"/>
                      <a:r>
                        <a:rPr lang="en-US" sz="900" b="0" i="0">
                          <a:effectLst/>
                          <a:latin typeface="Times New Roman" panose="02020603050405020304" pitchFamily="18" charset="0"/>
                        </a:rPr>
                        <a:t>4.7%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1.5%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5.9%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787374"/>
                  </a:ext>
                </a:extLst>
              </a:tr>
              <a:tr h="287044">
                <a:tc>
                  <a:txBody>
                    <a:bodyPr/>
                    <a:lstStyle/>
                    <a:p>
                      <a:pPr fontAlgn="t"/>
                      <a:endParaRPr lang="en-US" sz="1300">
                        <a:effectLst/>
                      </a:endParaRPr>
                    </a:p>
                    <a:p>
                      <a:pPr algn="ctr" rtl="0" fontAlgn="base"/>
                      <a:r>
                        <a:rPr lang="en-US" sz="900" b="0" i="0">
                          <a:effectLst/>
                          <a:latin typeface="Times New Roman" panose="02020603050405020304" pitchFamily="18" charset="0"/>
                        </a:rPr>
                        <a:t>50000 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a:effectLst/>
                      </a:endParaRPr>
                    </a:p>
                    <a:p>
                      <a:pPr algn="ctr" rtl="0" fontAlgn="base"/>
                      <a:r>
                        <a:rPr lang="en-US" sz="900" b="0" i="0">
                          <a:effectLst/>
                          <a:latin typeface="Times New Roman" panose="02020603050405020304" pitchFamily="18" charset="0"/>
                        </a:rPr>
                        <a:t>1.5%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1.4%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1.5%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8317052"/>
                  </a:ext>
                </a:extLst>
              </a:tr>
              <a:tr h="287044">
                <a:tc>
                  <a:txBody>
                    <a:bodyPr/>
                    <a:lstStyle/>
                    <a:p>
                      <a:pPr fontAlgn="t"/>
                      <a:endParaRPr lang="en-US" sz="1300">
                        <a:effectLst/>
                      </a:endParaRPr>
                    </a:p>
                    <a:p>
                      <a:pPr algn="ctr" rtl="0" fontAlgn="base"/>
                      <a:r>
                        <a:rPr lang="en-US" sz="900" b="0" i="0">
                          <a:effectLst/>
                          <a:latin typeface="Times New Roman" panose="02020603050405020304" pitchFamily="18" charset="0"/>
                        </a:rPr>
                        <a:t>100000 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a:effectLst/>
                      </a:endParaRPr>
                    </a:p>
                    <a:p>
                      <a:pPr algn="ctr" rtl="0" fontAlgn="base"/>
                      <a:r>
                        <a:rPr lang="en-US" sz="900" b="0" i="0">
                          <a:effectLst/>
                          <a:latin typeface="Times New Roman" panose="02020603050405020304" pitchFamily="18" charset="0"/>
                        </a:rPr>
                        <a:t>1%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1%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1%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9071554"/>
                  </a:ext>
                </a:extLst>
              </a:tr>
              <a:tr h="287044">
                <a:tc>
                  <a:txBody>
                    <a:bodyPr/>
                    <a:lstStyle/>
                    <a:p>
                      <a:pPr fontAlgn="t"/>
                      <a:endParaRPr lang="en-US" sz="1300">
                        <a:effectLst/>
                      </a:endParaRPr>
                    </a:p>
                    <a:p>
                      <a:pPr algn="ctr" rtl="0" fontAlgn="base"/>
                      <a:r>
                        <a:rPr lang="en-US" sz="900" b="0" i="0">
                          <a:effectLst/>
                          <a:latin typeface="Times New Roman" panose="02020603050405020304" pitchFamily="18" charset="0"/>
                        </a:rPr>
                        <a:t>200000 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sz="1300">
                        <a:effectLst/>
                      </a:endParaRPr>
                    </a:p>
                    <a:p>
                      <a:pPr algn="ctr" rtl="0" fontAlgn="base"/>
                      <a:r>
                        <a:rPr lang="en-US" sz="900" b="0" i="0">
                          <a:effectLst/>
                          <a:latin typeface="Times New Roman" panose="02020603050405020304" pitchFamily="18" charset="0"/>
                        </a:rPr>
                        <a:t>1.41%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a:effectLst/>
                      </a:endParaRPr>
                    </a:p>
                    <a:p>
                      <a:pPr algn="ctr" rtl="0" fontAlgn="base"/>
                      <a:r>
                        <a:rPr lang="en-US" sz="900" b="0" i="0">
                          <a:effectLst/>
                          <a:latin typeface="Times New Roman" panose="02020603050405020304" pitchFamily="18" charset="0"/>
                        </a:rPr>
                        <a:t>1.35% </a:t>
                      </a:r>
                      <a:endParaRPr lang="en-US" sz="1300" b="0" i="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300" dirty="0">
                        <a:effectLst/>
                      </a:endParaRPr>
                    </a:p>
                    <a:p>
                      <a:pPr algn="ctr" rtl="0" fontAlgn="base"/>
                      <a:r>
                        <a:rPr lang="en-US" sz="800" b="0" i="0" dirty="0">
                          <a:effectLst/>
                          <a:latin typeface="Times New Roman" panose="02020603050405020304" pitchFamily="18" charset="0"/>
                        </a:rPr>
                        <a:t>1.37% </a:t>
                      </a:r>
                      <a:endParaRPr lang="en-US" sz="1300" b="0" i="0" dirty="0">
                        <a:effectLst/>
                      </a:endParaRPr>
                    </a:p>
                  </a:txBody>
                  <a:tcPr marL="66264" marR="66264" marT="33132" marB="33132">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5278607"/>
                  </a:ext>
                </a:extLst>
              </a:tr>
            </a:tbl>
          </a:graphicData>
        </a:graphic>
      </p:graphicFrame>
    </p:spTree>
    <p:extLst>
      <p:ext uri="{BB962C8B-B14F-4D97-AF65-F5344CB8AC3E}">
        <p14:creationId xmlns:p14="http://schemas.microsoft.com/office/powerpoint/2010/main" val="3693924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065AFC-C76F-1625-28B9-87EFADF09D0A}"/>
              </a:ext>
            </a:extLst>
          </p:cNvPr>
          <p:cNvSpPr txBox="1"/>
          <p:nvPr/>
        </p:nvSpPr>
        <p:spPr>
          <a:xfrm>
            <a:off x="1126879" y="541171"/>
            <a:ext cx="5743852" cy="954107"/>
          </a:xfrm>
          <a:prstGeom prst="rect">
            <a:avLst/>
          </a:prstGeom>
          <a:noFill/>
        </p:spPr>
        <p:txBody>
          <a:bodyPr wrap="square" rtlCol="0">
            <a:spAutoFit/>
          </a:bodyPr>
          <a:lstStyle/>
          <a:p>
            <a:r>
              <a:rPr lang="fr-FR" sz="2800" i="0" u="none" strike="noStrike" baseline="0" dirty="0">
                <a:solidFill>
                  <a:schemeClr val="bg1"/>
                </a:solidFill>
                <a:latin typeface="Times New Roman" panose="02020603050405020304" pitchFamily="18" charset="0"/>
                <a:cs typeface="Times New Roman" panose="02020603050405020304" pitchFamily="18" charset="0"/>
              </a:rPr>
              <a:t>Merge Sort </a:t>
            </a:r>
            <a:r>
              <a:rPr lang="fr-FR" sz="2800" i="0" u="none" strike="noStrike" baseline="0" dirty="0" err="1">
                <a:solidFill>
                  <a:schemeClr val="bg1"/>
                </a:solidFill>
                <a:latin typeface="Times New Roman" panose="02020603050405020304" pitchFamily="18" charset="0"/>
                <a:cs typeface="Times New Roman" panose="02020603050405020304" pitchFamily="18" charset="0"/>
              </a:rPr>
              <a:t>Algorithm’s</a:t>
            </a:r>
            <a:r>
              <a:rPr lang="fr-FR" sz="2800" i="0" u="none" strike="noStrike" baseline="0" dirty="0">
                <a:solidFill>
                  <a:schemeClr val="bg1"/>
                </a:solidFill>
                <a:latin typeface="Times New Roman" panose="02020603050405020304" pitchFamily="18" charset="0"/>
                <a:cs typeface="Times New Roman" panose="02020603050405020304" pitchFamily="18" charset="0"/>
              </a:rPr>
              <a:t> Cases </a:t>
            </a:r>
            <a:r>
              <a:rPr lang="fr-FR" sz="2800" i="0" u="none" strike="noStrike" baseline="0" dirty="0" err="1">
                <a:solidFill>
                  <a:schemeClr val="bg1"/>
                </a:solidFill>
                <a:latin typeface="Times New Roman" panose="02020603050405020304" pitchFamily="18" charset="0"/>
                <a:cs typeface="Times New Roman" panose="02020603050405020304" pitchFamily="18" charset="0"/>
              </a:rPr>
              <a:t>Comparison</a:t>
            </a:r>
            <a:r>
              <a:rPr lang="fr-FR" sz="2800" i="0" u="none" strike="noStrike" baseline="0" dirty="0">
                <a:solidFill>
                  <a:schemeClr val="bg1"/>
                </a:solidFill>
                <a:latin typeface="Times New Roman" panose="02020603050405020304" pitchFamily="18" charset="0"/>
                <a:cs typeface="Times New Roman" panose="02020603050405020304" pitchFamily="18" charset="0"/>
              </a:rPr>
              <a:t> Graph</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Chart, line chart&#10;&#10;Description automatically generated">
            <a:extLst>
              <a:ext uri="{FF2B5EF4-FFF2-40B4-BE49-F238E27FC236}">
                <a16:creationId xmlns:a16="http://schemas.microsoft.com/office/drawing/2014/main" id="{098F7EE8-4508-11A7-0B92-BD76FB181B06}"/>
              </a:ext>
            </a:extLst>
          </p:cNvPr>
          <p:cNvPicPr>
            <a:picLocks noChangeAspect="1"/>
          </p:cNvPicPr>
          <p:nvPr/>
        </p:nvPicPr>
        <p:blipFill>
          <a:blip r:embed="rId3"/>
          <a:stretch>
            <a:fillRect/>
          </a:stretch>
        </p:blipFill>
        <p:spPr>
          <a:xfrm>
            <a:off x="1683557" y="2209268"/>
            <a:ext cx="5776885" cy="4307327"/>
          </a:xfrm>
          <a:prstGeom prst="rect">
            <a:avLst/>
          </a:prstGeom>
        </p:spPr>
      </p:pic>
    </p:spTree>
    <p:extLst>
      <p:ext uri="{BB962C8B-B14F-4D97-AF65-F5344CB8AC3E}">
        <p14:creationId xmlns:p14="http://schemas.microsoft.com/office/powerpoint/2010/main" val="3228388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0BFBB6-3AD4-EBCC-31D0-531FB8A4CC7C}"/>
              </a:ext>
            </a:extLst>
          </p:cNvPr>
          <p:cNvSpPr txBox="1"/>
          <p:nvPr/>
        </p:nvSpPr>
        <p:spPr>
          <a:xfrm>
            <a:off x="1313895" y="781467"/>
            <a:ext cx="4173130"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cs typeface="Times New Roman" panose="02020603050405020304" pitchFamily="18" charset="0"/>
              </a:rPr>
              <a:t>Heap Sort Algorithm </a:t>
            </a:r>
          </a:p>
        </p:txBody>
      </p:sp>
      <p:sp>
        <p:nvSpPr>
          <p:cNvPr id="3" name="TextBox 2">
            <a:extLst>
              <a:ext uri="{FF2B5EF4-FFF2-40B4-BE49-F238E27FC236}">
                <a16:creationId xmlns:a16="http://schemas.microsoft.com/office/drawing/2014/main" id="{27224BC8-4CDF-2879-3D87-7F38336251C9}"/>
              </a:ext>
            </a:extLst>
          </p:cNvPr>
          <p:cNvSpPr txBox="1"/>
          <p:nvPr/>
        </p:nvSpPr>
        <p:spPr>
          <a:xfrm>
            <a:off x="101599" y="2390571"/>
            <a:ext cx="8857673" cy="923330"/>
          </a:xfrm>
          <a:prstGeom prst="rect">
            <a:avLst/>
          </a:prstGeom>
          <a:noFill/>
        </p:spPr>
        <p:txBody>
          <a:bodyPr wrap="square" rtlCol="0">
            <a:spAutoFit/>
          </a:bodyPr>
          <a:lstStyle/>
          <a:p>
            <a:r>
              <a:rPr lang="en-US" sz="1800" b="1" u="none" strike="noStrike" dirty="0">
                <a:solidFill>
                  <a:srgbClr val="000000"/>
                </a:solidFill>
                <a:effectLst/>
                <a:latin typeface="Times New Roman" panose="02020603050405020304" pitchFamily="18" charset="0"/>
                <a:cs typeface="Times New Roman" panose="02020603050405020304" pitchFamily="18" charset="0"/>
              </a:rPr>
              <a:t>Heap sorting uses comparisons to sort data and is based on the Binary Heap data structure. The minimum element is first identified, and it is then positioned at the start. The remaining elements should be treated similarly. A built-in algorithm is heap sort. </a:t>
            </a:r>
            <a:endParaRPr lang="en-US" b="1"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0839AF3D-69FC-F3D1-E553-C9C203A9AE1A}"/>
              </a:ext>
            </a:extLst>
          </p:cNvPr>
          <p:cNvGraphicFramePr>
            <a:graphicFrameLocks noGrp="1"/>
          </p:cNvGraphicFramePr>
          <p:nvPr>
            <p:extLst>
              <p:ext uri="{D42A27DB-BD31-4B8C-83A1-F6EECF244321}">
                <p14:modId xmlns:p14="http://schemas.microsoft.com/office/powerpoint/2010/main" val="1924366446"/>
              </p:ext>
            </p:extLst>
          </p:nvPr>
        </p:nvGraphicFramePr>
        <p:xfrm>
          <a:off x="3950739" y="3729573"/>
          <a:ext cx="4549140" cy="2194560"/>
        </p:xfrm>
        <a:graphic>
          <a:graphicData uri="http://schemas.openxmlformats.org/drawingml/2006/table">
            <a:tbl>
              <a:tblPr/>
              <a:tblGrid>
                <a:gridCol w="1143000">
                  <a:extLst>
                    <a:ext uri="{9D8B030D-6E8A-4147-A177-3AD203B41FA5}">
                      <a16:colId xmlns:a16="http://schemas.microsoft.com/office/drawing/2014/main" val="1075277435"/>
                    </a:ext>
                  </a:extLst>
                </a:gridCol>
                <a:gridCol w="1143000">
                  <a:extLst>
                    <a:ext uri="{9D8B030D-6E8A-4147-A177-3AD203B41FA5}">
                      <a16:colId xmlns:a16="http://schemas.microsoft.com/office/drawing/2014/main" val="4059825265"/>
                    </a:ext>
                  </a:extLst>
                </a:gridCol>
                <a:gridCol w="1127760">
                  <a:extLst>
                    <a:ext uri="{9D8B030D-6E8A-4147-A177-3AD203B41FA5}">
                      <a16:colId xmlns:a16="http://schemas.microsoft.com/office/drawing/2014/main" val="2753066441"/>
                    </a:ext>
                  </a:extLst>
                </a:gridCol>
                <a:gridCol w="1135380">
                  <a:extLst>
                    <a:ext uri="{9D8B030D-6E8A-4147-A177-3AD203B41FA5}">
                      <a16:colId xmlns:a16="http://schemas.microsoft.com/office/drawing/2014/main" val="849909760"/>
                    </a:ext>
                  </a:extLst>
                </a:gridCol>
              </a:tblGrid>
              <a:tr h="0">
                <a:tc>
                  <a:txBody>
                    <a:bodyPr/>
                    <a:lstStyle/>
                    <a:p>
                      <a:pPr fontAlgn="t"/>
                      <a:endParaRPr lang="en-US" dirty="0">
                        <a:effectLst/>
                      </a:endParaRPr>
                    </a:p>
                    <a:p>
                      <a:pPr algn="ctr" rtl="0" fontAlgn="base"/>
                      <a:r>
                        <a:rPr lang="en-US" sz="1200" b="0" i="0" dirty="0">
                          <a:effectLst/>
                          <a:latin typeface="Times New Roman" panose="02020603050405020304" pitchFamily="18" charset="0"/>
                        </a:rPr>
                        <a:t>Cases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dirty="0">
                        <a:effectLst/>
                      </a:endParaRPr>
                    </a:p>
                    <a:p>
                      <a:pPr algn="ctr" rtl="0" fontAlgn="base"/>
                      <a:r>
                        <a:rPr lang="en-US" sz="1200" b="0" i="0" dirty="0">
                          <a:effectLst/>
                          <a:latin typeface="Times New Roman" panose="02020603050405020304" pitchFamily="18" charset="0"/>
                        </a:rPr>
                        <a:t>Best Case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dirty="0">
                        <a:effectLst/>
                      </a:endParaRPr>
                    </a:p>
                    <a:p>
                      <a:pPr algn="ctr" rtl="0" fontAlgn="base"/>
                      <a:r>
                        <a:rPr lang="en-US" sz="1200" b="0" i="0" dirty="0">
                          <a:effectLst/>
                          <a:latin typeface="Times New Roman" panose="02020603050405020304" pitchFamily="18" charset="0"/>
                        </a:rPr>
                        <a:t>Average Case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a:effectLst/>
                      </a:endParaRPr>
                    </a:p>
                    <a:p>
                      <a:pPr algn="ctr" rtl="0" fontAlgn="base"/>
                      <a:r>
                        <a:rPr lang="en-US" sz="1200" b="0" i="0">
                          <a:effectLst/>
                          <a:latin typeface="Times New Roman" panose="02020603050405020304" pitchFamily="18" charset="0"/>
                        </a:rPr>
                        <a:t>Worst Case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extLst>
                  <a:ext uri="{0D108BD9-81ED-4DB2-BD59-A6C34878D82A}">
                    <a16:rowId xmlns:a16="http://schemas.microsoft.com/office/drawing/2014/main" val="4180756960"/>
                  </a:ext>
                </a:extLst>
              </a:tr>
              <a:tr h="0">
                <a:tc>
                  <a:txBody>
                    <a:bodyPr/>
                    <a:lstStyle/>
                    <a:p>
                      <a:pPr fontAlgn="t"/>
                      <a:endParaRPr lang="en-US" dirty="0">
                        <a:effectLst/>
                      </a:endParaRPr>
                    </a:p>
                    <a:p>
                      <a:pPr algn="ctr" rtl="0" fontAlgn="base"/>
                      <a:r>
                        <a:rPr lang="en-US" sz="1200" b="0" i="0" dirty="0">
                          <a:effectLst/>
                          <a:latin typeface="Times New Roman" panose="02020603050405020304" pitchFamily="18" charset="0"/>
                        </a:rPr>
                        <a:t>The order of data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dirty="0">
                        <a:effectLst/>
                      </a:endParaRPr>
                    </a:p>
                    <a:p>
                      <a:pPr algn="ctr" rtl="0" fontAlgn="base"/>
                      <a:r>
                        <a:rPr lang="en-US" sz="1200" b="0" i="0" dirty="0">
                          <a:effectLst/>
                          <a:latin typeface="Times New Roman" panose="02020603050405020304" pitchFamily="18" charset="0"/>
                        </a:rPr>
                        <a:t>Data sorted increasingly.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a:effectLst/>
                      </a:endParaRPr>
                    </a:p>
                    <a:p>
                      <a:pPr algn="ctr" rtl="0" fontAlgn="base"/>
                      <a:r>
                        <a:rPr lang="en-US" sz="1200" b="0" i="0">
                          <a:effectLst/>
                          <a:latin typeface="Times New Roman" panose="02020603050405020304" pitchFamily="18" charset="0"/>
                        </a:rPr>
                        <a:t>Between best and worst case.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dirty="0">
                        <a:effectLst/>
                      </a:endParaRPr>
                    </a:p>
                    <a:p>
                      <a:pPr algn="ctr" rtl="0" fontAlgn="base"/>
                      <a:r>
                        <a:rPr lang="en-US" sz="1200" b="0" i="0" dirty="0">
                          <a:effectLst/>
                          <a:latin typeface="Times New Roman" panose="02020603050405020304" pitchFamily="18" charset="0"/>
                        </a:rPr>
                        <a:t>Data sorted decreasingly.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3058864"/>
                  </a:ext>
                </a:extLst>
              </a:tr>
              <a:tr h="0">
                <a:tc>
                  <a:txBody>
                    <a:bodyPr/>
                    <a:lstStyle/>
                    <a:p>
                      <a:pPr fontAlgn="t"/>
                      <a:endParaRPr lang="en-US">
                        <a:effectLst/>
                      </a:endParaRPr>
                    </a:p>
                    <a:p>
                      <a:pPr algn="ctr" rtl="0" fontAlgn="base"/>
                      <a:r>
                        <a:rPr lang="en-US" sz="1200" b="0" i="0">
                          <a:effectLst/>
                          <a:latin typeface="Times New Roman" panose="02020603050405020304" pitchFamily="18" charset="0"/>
                        </a:rPr>
                        <a:t>Time complexity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a:effectLst/>
                      </a:endParaRPr>
                    </a:p>
                    <a:p>
                      <a:pPr algn="ctr" rtl="0" fontAlgn="base"/>
                      <a:r>
                        <a:rPr lang="en-US" sz="1100" b="0" i="0" u="none" strike="noStrike">
                          <a:effectLst/>
                          <a:latin typeface="MathJax_Math-italic"/>
                        </a:rPr>
                        <a:t>T</a:t>
                      </a:r>
                      <a:r>
                        <a:rPr lang="en-US" sz="1100" b="0" i="0" u="none" strike="noStrike">
                          <a:effectLst/>
                          <a:latin typeface="MathJax_Main"/>
                        </a:rPr>
                        <a:t>(</a:t>
                      </a:r>
                      <a:r>
                        <a:rPr lang="en-US" sz="1100" b="0" i="0" u="none" strike="noStrike">
                          <a:effectLst/>
                          <a:latin typeface="MathJax_Math-italic"/>
                        </a:rPr>
                        <a:t>N</a:t>
                      </a:r>
                      <a:r>
                        <a:rPr lang="en-US" sz="1100" b="0" i="0" u="none" strike="noStrike">
                          <a:effectLst/>
                          <a:latin typeface="MathJax_Main"/>
                        </a:rPr>
                        <a:t>)=∅(</a:t>
                      </a:r>
                      <a:r>
                        <a:rPr lang="en-US" sz="1100" b="0" i="0" u="none" strike="noStrike">
                          <a:effectLst/>
                          <a:latin typeface="MathJax_Math-italic"/>
                        </a:rPr>
                        <a:t>n</a:t>
                      </a:r>
                      <a:r>
                        <a:rPr lang="en-US" sz="1100" b="0" i="0" u="none" strike="noStrike">
                          <a:effectLst/>
                          <a:latin typeface="MathJax_Main"/>
                        </a:rPr>
                        <a:t>log</a:t>
                      </a:r>
                      <a:r>
                        <a:rPr lang="en-US" sz="1100" b="0" i="0" u="none" strike="noStrike">
                          <a:effectLst/>
                          <a:latin typeface="MathJax_Math-italic"/>
                        </a:rPr>
                        <a:t>n</a:t>
                      </a:r>
                      <a:r>
                        <a:rPr lang="en-US" sz="1100" b="0" i="0" u="none" strike="noStrike">
                          <a:effectLst/>
                          <a:latin typeface="MathJax_Main"/>
                        </a:rPr>
                        <a:t>)</a:t>
                      </a:r>
                      <a:endParaRPr lang="en-US" sz="1100" b="0" i="0">
                        <a:effectLst/>
                      </a:endParaRPr>
                    </a:p>
                    <a:p>
                      <a:pPr algn="ctr" rtl="0" fontAlgn="base"/>
                      <a:r>
                        <a:rPr lang="en-US" sz="1200" b="0" i="0">
                          <a:effectLst/>
                          <a:latin typeface="Times New Roman" panose="02020603050405020304" pitchFamily="18" charset="0"/>
                        </a:rPr>
                        <a:t>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dirty="0">
                        <a:effectLst/>
                      </a:endParaRPr>
                    </a:p>
                    <a:p>
                      <a:pPr algn="ctr" rtl="0" fontAlgn="base"/>
                      <a:r>
                        <a:rPr lang="en-US" sz="1100" b="0" i="0" u="none" strike="noStrike" dirty="0">
                          <a:effectLst/>
                          <a:latin typeface="MathJax_Math-italic"/>
                        </a:rPr>
                        <a:t>T</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a:t>
                      </a:r>
                      <a:r>
                        <a:rPr lang="en-US" sz="1100" b="0" i="0" u="none" strike="noStrike" dirty="0" err="1">
                          <a:effectLst/>
                          <a:latin typeface="MathJax_Math-italic"/>
                        </a:rPr>
                        <a:t>n</a:t>
                      </a:r>
                      <a:r>
                        <a:rPr lang="en-US" sz="1100" b="0" i="0" u="none" strike="noStrike" dirty="0" err="1">
                          <a:effectLst/>
                          <a:latin typeface="MathJax_Main"/>
                        </a:rPr>
                        <a:t>log</a:t>
                      </a:r>
                      <a:r>
                        <a:rPr lang="en-US" sz="1100" b="0" i="0" u="none" strike="noStrike" dirty="0" err="1">
                          <a:effectLst/>
                          <a:latin typeface="MathJax_Math-italic"/>
                        </a:rPr>
                        <a:t>n</a:t>
                      </a:r>
                      <a:r>
                        <a:rPr lang="en-US" sz="1100" b="0" i="0" u="none" strike="noStrike" dirty="0">
                          <a:effectLst/>
                          <a:latin typeface="MathJax_Main"/>
                        </a:rPr>
                        <a:t>)</a:t>
                      </a:r>
                      <a:endParaRPr lang="en-US" sz="1100" b="0" i="0" dirty="0">
                        <a:effectLst/>
                      </a:endParaRPr>
                    </a:p>
                    <a:p>
                      <a:pPr algn="ctr" rtl="0" fontAlgn="base"/>
                      <a:r>
                        <a:rPr lang="en-US" sz="1200" b="0" i="0" dirty="0">
                          <a:effectLst/>
                          <a:latin typeface="Times New Roman" panose="02020603050405020304" pitchFamily="18" charset="0"/>
                        </a:rPr>
                        <a:t>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dirty="0">
                        <a:effectLst/>
                      </a:endParaRPr>
                    </a:p>
                    <a:p>
                      <a:pPr algn="ctr" rtl="0" fontAlgn="base"/>
                      <a:r>
                        <a:rPr lang="en-US" sz="1100" b="0" i="0" u="none" strike="noStrike" dirty="0">
                          <a:effectLst/>
                          <a:latin typeface="MathJax_Math-italic"/>
                        </a:rPr>
                        <a:t>T</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a:t>
                      </a:r>
                      <a:r>
                        <a:rPr lang="en-US" sz="1100" b="0" i="0" u="none" strike="noStrike" dirty="0" err="1">
                          <a:effectLst/>
                          <a:latin typeface="MathJax_Math-italic"/>
                        </a:rPr>
                        <a:t>n</a:t>
                      </a:r>
                      <a:r>
                        <a:rPr lang="en-US" sz="1100" b="0" i="0" u="none" strike="noStrike" dirty="0" err="1">
                          <a:effectLst/>
                          <a:latin typeface="MathJax_Main"/>
                        </a:rPr>
                        <a:t>log</a:t>
                      </a:r>
                      <a:r>
                        <a:rPr lang="en-US" sz="1100" b="0" i="0" u="none" strike="noStrike" dirty="0" err="1">
                          <a:effectLst/>
                          <a:latin typeface="MathJax_Math-italic"/>
                        </a:rPr>
                        <a:t>n</a:t>
                      </a:r>
                      <a:r>
                        <a:rPr lang="en-US" sz="1100" b="0" i="0" u="none" strike="noStrike" dirty="0">
                          <a:effectLst/>
                          <a:latin typeface="MathJax_Main"/>
                        </a:rPr>
                        <a:t>)</a:t>
                      </a:r>
                      <a:endParaRPr lang="en-US" sz="1100" b="0" i="0" dirty="0">
                        <a:effectLst/>
                      </a:endParaRPr>
                    </a:p>
                    <a:p>
                      <a:pPr algn="ctr" rtl="0" fontAlgn="base"/>
                      <a:r>
                        <a:rPr lang="en-US" sz="1200" b="0" i="0" dirty="0">
                          <a:effectLst/>
                          <a:latin typeface="Times New Roman" panose="02020603050405020304" pitchFamily="18" charset="0"/>
                        </a:rPr>
                        <a:t>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4098948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1" name="Ink 40">
                <a:extLst>
                  <a:ext uri="{FF2B5EF4-FFF2-40B4-BE49-F238E27FC236}">
                    <a16:creationId xmlns:a16="http://schemas.microsoft.com/office/drawing/2014/main" id="{5BB8B262-63F5-7638-9B4B-36DA4421D813}"/>
                  </a:ext>
                </a:extLst>
              </p14:cNvPr>
              <p14:cNvContentPartPr/>
              <p14:nvPr/>
            </p14:nvContentPartPr>
            <p14:xfrm>
              <a:off x="2536199" y="2076259"/>
              <a:ext cx="48240" cy="34920"/>
            </p14:xfrm>
          </p:contentPart>
        </mc:Choice>
        <mc:Fallback xmlns="">
          <p:pic>
            <p:nvPicPr>
              <p:cNvPr id="41" name="Ink 40">
                <a:extLst>
                  <a:ext uri="{FF2B5EF4-FFF2-40B4-BE49-F238E27FC236}">
                    <a16:creationId xmlns:a16="http://schemas.microsoft.com/office/drawing/2014/main" id="{5BB8B262-63F5-7638-9B4B-36DA4421D813}"/>
                  </a:ext>
                </a:extLst>
              </p:cNvPr>
              <p:cNvPicPr/>
              <p:nvPr/>
            </p:nvPicPr>
            <p:blipFill>
              <a:blip r:embed="rId4"/>
              <a:stretch>
                <a:fillRect/>
              </a:stretch>
            </p:blipFill>
            <p:spPr>
              <a:xfrm>
                <a:off x="2515679" y="2056099"/>
                <a:ext cx="89280" cy="7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43" name="Ink 42">
                <a:extLst>
                  <a:ext uri="{FF2B5EF4-FFF2-40B4-BE49-F238E27FC236}">
                    <a16:creationId xmlns:a16="http://schemas.microsoft.com/office/drawing/2014/main" id="{2E8A73CE-7F95-571A-8964-6779B98E1329}"/>
                  </a:ext>
                </a:extLst>
              </p14:cNvPr>
              <p14:cNvContentPartPr/>
              <p14:nvPr/>
            </p14:nvContentPartPr>
            <p14:xfrm>
              <a:off x="1623599" y="-144581"/>
              <a:ext cx="16200" cy="3960"/>
            </p14:xfrm>
          </p:contentPart>
        </mc:Choice>
        <mc:Fallback xmlns="">
          <p:pic>
            <p:nvPicPr>
              <p:cNvPr id="43" name="Ink 42">
                <a:extLst>
                  <a:ext uri="{FF2B5EF4-FFF2-40B4-BE49-F238E27FC236}">
                    <a16:creationId xmlns:a16="http://schemas.microsoft.com/office/drawing/2014/main" id="{2E8A73CE-7F95-571A-8964-6779B98E1329}"/>
                  </a:ext>
                </a:extLst>
              </p:cNvPr>
              <p:cNvPicPr/>
              <p:nvPr/>
            </p:nvPicPr>
            <p:blipFill>
              <a:blip r:embed="rId6"/>
              <a:stretch>
                <a:fillRect/>
              </a:stretch>
            </p:blipFill>
            <p:spPr>
              <a:xfrm>
                <a:off x="1562399" y="-250061"/>
                <a:ext cx="138960" cy="214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51" name="Ink 51">
                <a:extLst>
                  <a:ext uri="{FF2B5EF4-FFF2-40B4-BE49-F238E27FC236}">
                    <a16:creationId xmlns:a16="http://schemas.microsoft.com/office/drawing/2014/main" id="{B07232CF-F91C-21DB-3A9B-08822A2401FF}"/>
                  </a:ext>
                </a:extLst>
              </p14:cNvPr>
              <p14:cNvContentPartPr/>
              <p14:nvPr/>
            </p14:nvContentPartPr>
            <p14:xfrm>
              <a:off x="4339799" y="2726419"/>
              <a:ext cx="357840" cy="210960"/>
            </p14:xfrm>
          </p:contentPart>
        </mc:Choice>
        <mc:Fallback xmlns="">
          <p:pic>
            <p:nvPicPr>
              <p:cNvPr id="51" name="Ink 51">
                <a:extLst>
                  <a:ext uri="{FF2B5EF4-FFF2-40B4-BE49-F238E27FC236}">
                    <a16:creationId xmlns:a16="http://schemas.microsoft.com/office/drawing/2014/main" id="{B07232CF-F91C-21DB-3A9B-08822A2401FF}"/>
                  </a:ext>
                </a:extLst>
              </p:cNvPr>
              <p:cNvPicPr/>
              <p:nvPr/>
            </p:nvPicPr>
            <p:blipFill>
              <a:blip r:embed="rId8"/>
              <a:stretch>
                <a:fillRect/>
              </a:stretch>
            </p:blipFill>
            <p:spPr>
              <a:xfrm>
                <a:off x="4331159" y="2717779"/>
                <a:ext cx="375480" cy="22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5" name="Ink 54">
                <a:extLst>
                  <a:ext uri="{FF2B5EF4-FFF2-40B4-BE49-F238E27FC236}">
                    <a16:creationId xmlns:a16="http://schemas.microsoft.com/office/drawing/2014/main" id="{F39BF97C-2E1F-DF5F-0C05-B4DFD6525DF0}"/>
                  </a:ext>
                </a:extLst>
              </p14:cNvPr>
              <p14:cNvContentPartPr/>
              <p14:nvPr/>
            </p14:nvContentPartPr>
            <p14:xfrm>
              <a:off x="7544178" y="5157338"/>
              <a:ext cx="150120" cy="78120"/>
            </p14:xfrm>
          </p:contentPart>
        </mc:Choice>
        <mc:Fallback xmlns="">
          <p:pic>
            <p:nvPicPr>
              <p:cNvPr id="55" name="Ink 54">
                <a:extLst>
                  <a:ext uri="{FF2B5EF4-FFF2-40B4-BE49-F238E27FC236}">
                    <a16:creationId xmlns:a16="http://schemas.microsoft.com/office/drawing/2014/main" id="{F39BF97C-2E1F-DF5F-0C05-B4DFD6525DF0}"/>
                  </a:ext>
                </a:extLst>
              </p:cNvPr>
              <p:cNvPicPr/>
              <p:nvPr/>
            </p:nvPicPr>
            <p:blipFill>
              <a:blip r:embed="rId10"/>
              <a:stretch>
                <a:fillRect/>
              </a:stretch>
            </p:blipFill>
            <p:spPr>
              <a:xfrm>
                <a:off x="7535538" y="5148338"/>
                <a:ext cx="167760" cy="9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56" name="Ink 55">
                <a:extLst>
                  <a:ext uri="{FF2B5EF4-FFF2-40B4-BE49-F238E27FC236}">
                    <a16:creationId xmlns:a16="http://schemas.microsoft.com/office/drawing/2014/main" id="{3DC6BA19-CE2A-71CB-8DD0-2CD406C31E81}"/>
                  </a:ext>
                </a:extLst>
              </p14:cNvPr>
              <p14:cNvContentPartPr/>
              <p14:nvPr/>
            </p14:nvContentPartPr>
            <p14:xfrm>
              <a:off x="5601786" y="4537743"/>
              <a:ext cx="56520" cy="49680"/>
            </p14:xfrm>
          </p:contentPart>
        </mc:Choice>
        <mc:Fallback xmlns="">
          <p:pic>
            <p:nvPicPr>
              <p:cNvPr id="56" name="Ink 55">
                <a:extLst>
                  <a:ext uri="{FF2B5EF4-FFF2-40B4-BE49-F238E27FC236}">
                    <a16:creationId xmlns:a16="http://schemas.microsoft.com/office/drawing/2014/main" id="{3DC6BA19-CE2A-71CB-8DD0-2CD406C31E81}"/>
                  </a:ext>
                </a:extLst>
              </p:cNvPr>
              <p:cNvPicPr/>
              <p:nvPr/>
            </p:nvPicPr>
            <p:blipFill>
              <a:blip r:embed="rId12"/>
              <a:stretch>
                <a:fillRect/>
              </a:stretch>
            </p:blipFill>
            <p:spPr>
              <a:xfrm>
                <a:off x="5592786" y="4528743"/>
                <a:ext cx="74160" cy="67320"/>
              </a:xfrm>
              <a:prstGeom prst="rect">
                <a:avLst/>
              </a:prstGeom>
            </p:spPr>
          </p:pic>
        </mc:Fallback>
      </mc:AlternateContent>
      <p:pic>
        <p:nvPicPr>
          <p:cNvPr id="1043" name="Picture 1042">
            <a:extLst>
              <a:ext uri="{FF2B5EF4-FFF2-40B4-BE49-F238E27FC236}">
                <a16:creationId xmlns:a16="http://schemas.microsoft.com/office/drawing/2014/main" id="{81CB6DDF-F59F-FB76-CF77-7DD527BEE93C}"/>
              </a:ext>
            </a:extLst>
          </p:cNvPr>
          <p:cNvPicPr>
            <a:picLocks noChangeAspect="1"/>
          </p:cNvPicPr>
          <p:nvPr/>
        </p:nvPicPr>
        <p:blipFill>
          <a:blip r:embed="rId13"/>
          <a:stretch>
            <a:fillRect/>
          </a:stretch>
        </p:blipFill>
        <p:spPr>
          <a:xfrm>
            <a:off x="0" y="3877133"/>
            <a:ext cx="3942680" cy="1724462"/>
          </a:xfrm>
          <a:prstGeom prst="rect">
            <a:avLst/>
          </a:prstGeom>
        </p:spPr>
      </p:pic>
    </p:spTree>
    <p:extLst>
      <p:ext uri="{BB962C8B-B14F-4D97-AF65-F5344CB8AC3E}">
        <p14:creationId xmlns:p14="http://schemas.microsoft.com/office/powerpoint/2010/main" val="205282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5598870-2A7A-743B-EFC5-268D5A1684B4}"/>
              </a:ext>
            </a:extLst>
          </p:cNvPr>
          <p:cNvSpPr txBox="1"/>
          <p:nvPr/>
        </p:nvSpPr>
        <p:spPr>
          <a:xfrm>
            <a:off x="1287212" y="551940"/>
            <a:ext cx="6325339" cy="954107"/>
          </a:xfrm>
          <a:prstGeom prst="rect">
            <a:avLst/>
          </a:prstGeom>
          <a:noFill/>
        </p:spPr>
        <p:txBody>
          <a:bodyPr wrap="square">
            <a:spAutoFit/>
          </a:bodyPr>
          <a:lstStyle/>
          <a:p>
            <a:r>
              <a:rPr lang="en-US" sz="2800" dirty="0">
                <a:solidFill>
                  <a:schemeClr val="bg1"/>
                </a:solidFill>
                <a:latin typeface="Times New Roman" panose="02020603050405020304" pitchFamily="18" charset="0"/>
                <a:cs typeface="Times New Roman" panose="02020603050405020304" pitchFamily="18" charset="0"/>
              </a:rPr>
              <a:t>Heap Sort Algorithm’s Theoretical and Practical Analyze and Error Ratio  </a:t>
            </a:r>
          </a:p>
        </p:txBody>
      </p:sp>
      <p:pic>
        <p:nvPicPr>
          <p:cNvPr id="7" name="Picture 7">
            <a:extLst>
              <a:ext uri="{FF2B5EF4-FFF2-40B4-BE49-F238E27FC236}">
                <a16:creationId xmlns:a16="http://schemas.microsoft.com/office/drawing/2014/main" id="{68009FE7-B58C-2182-FA70-29D37C7640CC}"/>
              </a:ext>
            </a:extLst>
          </p:cNvPr>
          <p:cNvPicPr>
            <a:picLocks noChangeAspect="1"/>
          </p:cNvPicPr>
          <p:nvPr/>
        </p:nvPicPr>
        <p:blipFill>
          <a:blip r:embed="rId3"/>
          <a:stretch>
            <a:fillRect/>
          </a:stretch>
        </p:blipFill>
        <p:spPr>
          <a:xfrm>
            <a:off x="115261" y="2843325"/>
            <a:ext cx="5477008" cy="2928302"/>
          </a:xfrm>
          <a:prstGeom prst="rect">
            <a:avLst/>
          </a:prstGeom>
        </p:spPr>
      </p:pic>
      <p:pic>
        <p:nvPicPr>
          <p:cNvPr id="8" name="Picture 9">
            <a:extLst>
              <a:ext uri="{FF2B5EF4-FFF2-40B4-BE49-F238E27FC236}">
                <a16:creationId xmlns:a16="http://schemas.microsoft.com/office/drawing/2014/main" id="{78381F0C-6A5B-1007-3F74-DA820EC2AEE8}"/>
              </a:ext>
            </a:extLst>
          </p:cNvPr>
          <p:cNvPicPr>
            <a:picLocks noChangeAspect="1"/>
          </p:cNvPicPr>
          <p:nvPr/>
        </p:nvPicPr>
        <p:blipFill>
          <a:blip r:embed="rId4"/>
          <a:stretch>
            <a:fillRect/>
          </a:stretch>
        </p:blipFill>
        <p:spPr>
          <a:xfrm>
            <a:off x="5592269" y="3290518"/>
            <a:ext cx="3436470" cy="172206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2" name="Ink 22">
                <a:extLst>
                  <a:ext uri="{FF2B5EF4-FFF2-40B4-BE49-F238E27FC236}">
                    <a16:creationId xmlns:a16="http://schemas.microsoft.com/office/drawing/2014/main" id="{548CDD83-438B-29C9-1DB9-1AD36F9A6DEA}"/>
                  </a:ext>
                </a:extLst>
              </p14:cNvPr>
              <p14:cNvContentPartPr/>
              <p14:nvPr/>
            </p14:nvContentPartPr>
            <p14:xfrm>
              <a:off x="7455959" y="4581499"/>
              <a:ext cx="11160" cy="5760"/>
            </p14:xfrm>
          </p:contentPart>
        </mc:Choice>
        <mc:Fallback xmlns="">
          <p:pic>
            <p:nvPicPr>
              <p:cNvPr id="22" name="Ink 22">
                <a:extLst>
                  <a:ext uri="{FF2B5EF4-FFF2-40B4-BE49-F238E27FC236}">
                    <a16:creationId xmlns:a16="http://schemas.microsoft.com/office/drawing/2014/main" id="{548CDD83-438B-29C9-1DB9-1AD36F9A6DEA}"/>
                  </a:ext>
                </a:extLst>
              </p:cNvPr>
              <p:cNvPicPr/>
              <p:nvPr/>
            </p:nvPicPr>
            <p:blipFill>
              <a:blip r:embed="rId6"/>
              <a:stretch>
                <a:fillRect/>
              </a:stretch>
            </p:blipFill>
            <p:spPr>
              <a:xfrm>
                <a:off x="7447319" y="4572499"/>
                <a:ext cx="28800" cy="23400"/>
              </a:xfrm>
              <a:prstGeom prst="rect">
                <a:avLst/>
              </a:prstGeom>
            </p:spPr>
          </p:pic>
        </mc:Fallback>
      </mc:AlternateContent>
    </p:spTree>
    <p:extLst>
      <p:ext uri="{BB962C8B-B14F-4D97-AF65-F5344CB8AC3E}">
        <p14:creationId xmlns:p14="http://schemas.microsoft.com/office/powerpoint/2010/main" val="2969870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065AFC-C76F-1625-28B9-87EFADF09D0A}"/>
              </a:ext>
            </a:extLst>
          </p:cNvPr>
          <p:cNvSpPr txBox="1"/>
          <p:nvPr/>
        </p:nvSpPr>
        <p:spPr>
          <a:xfrm>
            <a:off x="1126879" y="541171"/>
            <a:ext cx="5743852" cy="954107"/>
          </a:xfrm>
          <a:prstGeom prst="rect">
            <a:avLst/>
          </a:prstGeom>
          <a:noFill/>
        </p:spPr>
        <p:txBody>
          <a:bodyPr wrap="square" rtlCol="0">
            <a:spAutoFit/>
          </a:bodyPr>
          <a:lstStyle/>
          <a:p>
            <a:r>
              <a:rPr lang="en-US" sz="2800" i="0" u="none" strike="noStrike" baseline="0" dirty="0">
                <a:solidFill>
                  <a:schemeClr val="bg1"/>
                </a:solidFill>
                <a:latin typeface="Times New Roman" panose="02020603050405020304" pitchFamily="18" charset="0"/>
                <a:cs typeface="Times New Roman" panose="02020603050405020304" pitchFamily="18" charset="0"/>
              </a:rPr>
              <a:t>Heap</a:t>
            </a:r>
            <a:r>
              <a:rPr lang="fr-FR" sz="2800" i="0" u="none" strike="noStrike" baseline="0" dirty="0">
                <a:solidFill>
                  <a:schemeClr val="bg1"/>
                </a:solidFill>
                <a:latin typeface="Times New Roman" panose="02020603050405020304" pitchFamily="18" charset="0"/>
                <a:cs typeface="Times New Roman" panose="02020603050405020304" pitchFamily="18" charset="0"/>
              </a:rPr>
              <a:t> Sort </a:t>
            </a:r>
            <a:r>
              <a:rPr lang="fr-FR" sz="2800" i="0" u="none" strike="noStrike" baseline="0" dirty="0" err="1">
                <a:solidFill>
                  <a:schemeClr val="bg1"/>
                </a:solidFill>
                <a:latin typeface="Times New Roman" panose="02020603050405020304" pitchFamily="18" charset="0"/>
                <a:cs typeface="Times New Roman" panose="02020603050405020304" pitchFamily="18" charset="0"/>
              </a:rPr>
              <a:t>Algorithm’s</a:t>
            </a:r>
            <a:r>
              <a:rPr lang="fr-FR" sz="2800" i="0" u="none" strike="noStrike" baseline="0" dirty="0">
                <a:solidFill>
                  <a:schemeClr val="bg1"/>
                </a:solidFill>
                <a:latin typeface="Times New Roman" panose="02020603050405020304" pitchFamily="18" charset="0"/>
                <a:cs typeface="Times New Roman" panose="02020603050405020304" pitchFamily="18" charset="0"/>
              </a:rPr>
              <a:t> Cases </a:t>
            </a:r>
            <a:r>
              <a:rPr lang="fr-FR" sz="2800" i="0" u="none" strike="noStrike" baseline="0" dirty="0" err="1">
                <a:solidFill>
                  <a:schemeClr val="bg1"/>
                </a:solidFill>
                <a:latin typeface="Times New Roman" panose="02020603050405020304" pitchFamily="18" charset="0"/>
                <a:cs typeface="Times New Roman" panose="02020603050405020304" pitchFamily="18" charset="0"/>
              </a:rPr>
              <a:t>Comparison</a:t>
            </a:r>
            <a:r>
              <a:rPr lang="fr-FR" sz="2800" i="0" u="none" strike="noStrike" baseline="0" dirty="0">
                <a:solidFill>
                  <a:schemeClr val="bg1"/>
                </a:solidFill>
                <a:latin typeface="Times New Roman" panose="02020603050405020304" pitchFamily="18" charset="0"/>
                <a:cs typeface="Times New Roman" panose="02020603050405020304" pitchFamily="18" charset="0"/>
              </a:rPr>
              <a:t> Graph</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Chart, line chart&#10;&#10;Description automatically generated">
            <a:extLst>
              <a:ext uri="{FF2B5EF4-FFF2-40B4-BE49-F238E27FC236}">
                <a16:creationId xmlns:a16="http://schemas.microsoft.com/office/drawing/2014/main" id="{A2493545-11AF-7A38-0E7D-212F23325321}"/>
              </a:ext>
            </a:extLst>
          </p:cNvPr>
          <p:cNvPicPr>
            <a:picLocks noChangeAspect="1"/>
          </p:cNvPicPr>
          <p:nvPr/>
        </p:nvPicPr>
        <p:blipFill>
          <a:blip r:embed="rId3"/>
          <a:stretch>
            <a:fillRect/>
          </a:stretch>
        </p:blipFill>
        <p:spPr>
          <a:xfrm>
            <a:off x="1639316" y="2209268"/>
            <a:ext cx="5865367" cy="4401603"/>
          </a:xfrm>
          <a:prstGeom prst="rect">
            <a:avLst/>
          </a:prstGeom>
        </p:spPr>
      </p:pic>
    </p:spTree>
    <p:extLst>
      <p:ext uri="{BB962C8B-B14F-4D97-AF65-F5344CB8AC3E}">
        <p14:creationId xmlns:p14="http://schemas.microsoft.com/office/powerpoint/2010/main" val="1988090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065AFC-C76F-1625-28B9-87EFADF09D0A}"/>
              </a:ext>
            </a:extLst>
          </p:cNvPr>
          <p:cNvSpPr txBox="1"/>
          <p:nvPr/>
        </p:nvSpPr>
        <p:spPr>
          <a:xfrm>
            <a:off x="1126879" y="772003"/>
            <a:ext cx="5743852" cy="523220"/>
          </a:xfrm>
          <a:prstGeom prst="rect">
            <a:avLst/>
          </a:prstGeom>
          <a:noFill/>
        </p:spPr>
        <p:txBody>
          <a:bodyPr wrap="square" rtlCol="0">
            <a:spAutoFit/>
          </a:bodyPr>
          <a:lstStyle/>
          <a:p>
            <a:r>
              <a:rPr lang="en-US" sz="2800" i="0" u="none" strike="noStrike" baseline="0" dirty="0">
                <a:solidFill>
                  <a:schemeClr val="bg1"/>
                </a:solidFill>
                <a:latin typeface="Times New Roman" panose="02020603050405020304" pitchFamily="18" charset="0"/>
              </a:rPr>
              <a:t>Sorting Algorithms Comparison Table</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8" name="Picture 7" descr="Table&#10;&#10;Description automatically generated">
            <a:extLst>
              <a:ext uri="{FF2B5EF4-FFF2-40B4-BE49-F238E27FC236}">
                <a16:creationId xmlns:a16="http://schemas.microsoft.com/office/drawing/2014/main" id="{1A7CD8E8-51D8-CD8C-E525-ADB55F1A855D}"/>
              </a:ext>
            </a:extLst>
          </p:cNvPr>
          <p:cNvPicPr>
            <a:picLocks noChangeAspect="1"/>
          </p:cNvPicPr>
          <p:nvPr/>
        </p:nvPicPr>
        <p:blipFill>
          <a:blip r:embed="rId3"/>
          <a:stretch>
            <a:fillRect/>
          </a:stretch>
        </p:blipFill>
        <p:spPr>
          <a:xfrm>
            <a:off x="1333500" y="2167048"/>
            <a:ext cx="6141720" cy="3957997"/>
          </a:xfrm>
          <a:prstGeom prst="rect">
            <a:avLst/>
          </a:prstGeom>
        </p:spPr>
      </p:pic>
    </p:spTree>
    <p:extLst>
      <p:ext uri="{BB962C8B-B14F-4D97-AF65-F5344CB8AC3E}">
        <p14:creationId xmlns:p14="http://schemas.microsoft.com/office/powerpoint/2010/main" val="291808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065AFC-C76F-1625-28B9-87EFADF09D0A}"/>
              </a:ext>
            </a:extLst>
          </p:cNvPr>
          <p:cNvSpPr txBox="1"/>
          <p:nvPr/>
        </p:nvSpPr>
        <p:spPr>
          <a:xfrm>
            <a:off x="1126879" y="772003"/>
            <a:ext cx="5743852" cy="954107"/>
          </a:xfrm>
          <a:prstGeom prst="rect">
            <a:avLst/>
          </a:prstGeom>
          <a:noFill/>
        </p:spPr>
        <p:txBody>
          <a:bodyPr wrap="square" rtlCol="0">
            <a:spAutoFit/>
          </a:bodyPr>
          <a:lstStyle/>
          <a:p>
            <a:r>
              <a:rPr lang="en-US" sz="2800" i="0" u="none" strike="noStrike" baseline="0" dirty="0">
                <a:solidFill>
                  <a:schemeClr val="bg1"/>
                </a:solidFill>
                <a:latin typeface="Times New Roman" panose="02020603050405020304" pitchFamily="18" charset="0"/>
              </a:rPr>
              <a:t>Sorting Algorithms Comparison Graph for best case </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BF19A0B-E95A-3888-1FBA-5630F1200F5C}"/>
              </a:ext>
            </a:extLst>
          </p:cNvPr>
          <p:cNvPicPr>
            <a:picLocks noChangeAspect="1"/>
          </p:cNvPicPr>
          <p:nvPr/>
        </p:nvPicPr>
        <p:blipFill>
          <a:blip r:embed="rId3"/>
          <a:stretch>
            <a:fillRect/>
          </a:stretch>
        </p:blipFill>
        <p:spPr>
          <a:xfrm>
            <a:off x="2118167" y="2370888"/>
            <a:ext cx="4907666" cy="3715109"/>
          </a:xfrm>
          <a:prstGeom prst="rect">
            <a:avLst/>
          </a:prstGeom>
          <a:ln>
            <a:noFill/>
          </a:ln>
          <a:effectLst>
            <a:softEdge rad="112500"/>
          </a:effectLst>
        </p:spPr>
      </p:pic>
    </p:spTree>
    <p:extLst>
      <p:ext uri="{BB962C8B-B14F-4D97-AF65-F5344CB8AC3E}">
        <p14:creationId xmlns:p14="http://schemas.microsoft.com/office/powerpoint/2010/main" val="2189131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065AFC-C76F-1625-28B9-87EFADF09D0A}"/>
              </a:ext>
            </a:extLst>
          </p:cNvPr>
          <p:cNvSpPr txBox="1"/>
          <p:nvPr/>
        </p:nvSpPr>
        <p:spPr>
          <a:xfrm>
            <a:off x="1126879" y="772003"/>
            <a:ext cx="5743852" cy="954107"/>
          </a:xfrm>
          <a:prstGeom prst="rect">
            <a:avLst/>
          </a:prstGeom>
          <a:noFill/>
        </p:spPr>
        <p:txBody>
          <a:bodyPr wrap="square" rtlCol="0">
            <a:spAutoFit/>
          </a:bodyPr>
          <a:lstStyle/>
          <a:p>
            <a:r>
              <a:rPr lang="en-US" sz="2800" i="0" u="none" strike="noStrike" baseline="0" dirty="0">
                <a:solidFill>
                  <a:schemeClr val="bg1"/>
                </a:solidFill>
                <a:latin typeface="Times New Roman" panose="02020603050405020304" pitchFamily="18" charset="0"/>
              </a:rPr>
              <a:t>Sorting Algorithms Comparison Graph for average case </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F88F00A-3040-F806-2AB7-4AA224587930}"/>
              </a:ext>
            </a:extLst>
          </p:cNvPr>
          <p:cNvPicPr>
            <a:picLocks noChangeAspect="1"/>
          </p:cNvPicPr>
          <p:nvPr/>
        </p:nvPicPr>
        <p:blipFill>
          <a:blip r:embed="rId3"/>
          <a:stretch>
            <a:fillRect/>
          </a:stretch>
        </p:blipFill>
        <p:spPr>
          <a:xfrm>
            <a:off x="1963065" y="2370888"/>
            <a:ext cx="4907666" cy="3715109"/>
          </a:xfrm>
          <a:prstGeom prst="rect">
            <a:avLst/>
          </a:prstGeom>
          <a:ln>
            <a:noFill/>
          </a:ln>
          <a:effectLst>
            <a:softEdge rad="112500"/>
          </a:effectLst>
        </p:spPr>
      </p:pic>
    </p:spTree>
    <p:extLst>
      <p:ext uri="{BB962C8B-B14F-4D97-AF65-F5344CB8AC3E}">
        <p14:creationId xmlns:p14="http://schemas.microsoft.com/office/powerpoint/2010/main" val="211068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27D2E270-C583-524A-823F-323E7B1F6B35}"/>
              </a:ext>
            </a:extLst>
          </p:cNvPr>
          <p:cNvPicPr>
            <a:picLocks noChangeAspect="1"/>
          </p:cNvPicPr>
          <p:nvPr/>
        </p:nvPicPr>
        <p:blipFill rotWithShape="1">
          <a:blip r:embed="rId3"/>
          <a:srcRect l="13231"/>
          <a:stretch/>
        </p:blipFill>
        <p:spPr>
          <a:xfrm>
            <a:off x="0" y="1"/>
            <a:ext cx="9144000" cy="2609384"/>
          </a:xfrm>
          <a:prstGeom prst="rect">
            <a:avLst/>
          </a:prstGeom>
        </p:spPr>
      </p:pic>
      <p:cxnSp>
        <p:nvCxnSpPr>
          <p:cNvPr id="3" name="Straight Connector 2">
            <a:extLst>
              <a:ext uri="{FF2B5EF4-FFF2-40B4-BE49-F238E27FC236}">
                <a16:creationId xmlns:a16="http://schemas.microsoft.com/office/drawing/2014/main" id="{794C7DD4-586C-E846-8309-DE2AFC22C5DD}"/>
              </a:ext>
            </a:extLst>
          </p:cNvPr>
          <p:cNvCxnSpPr/>
          <p:nvPr/>
        </p:nvCxnSpPr>
        <p:spPr>
          <a:xfrm>
            <a:off x="0" y="2619164"/>
            <a:ext cx="9144000" cy="0"/>
          </a:xfrm>
          <a:prstGeom prst="line">
            <a:avLst/>
          </a:prstGeom>
          <a:ln w="76200">
            <a:solidFill>
              <a:srgbClr val="7B8FAA"/>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75AECC1F-2992-0F43-98B3-F191AE152948}"/>
              </a:ext>
            </a:extLst>
          </p:cNvPr>
          <p:cNvSpPr>
            <a:spLocks noGrp="1"/>
          </p:cNvSpPr>
          <p:nvPr>
            <p:ph type="body" idx="1"/>
          </p:nvPr>
        </p:nvSpPr>
        <p:spPr>
          <a:xfrm>
            <a:off x="628650" y="4554415"/>
            <a:ext cx="7886700" cy="1635370"/>
          </a:xfrm>
        </p:spPr>
        <p:txBody>
          <a:bodyPr>
            <a:normAutofit/>
          </a:bodyPr>
          <a:lstStyle/>
          <a:p>
            <a:pPr algn="ctr"/>
            <a:endParaRPr lang="en-GB" sz="4400" dirty="0">
              <a:latin typeface="Arabic Typesetting" panose="03020402040406030203" pitchFamily="66" charset="-78"/>
              <a:cs typeface="Arabic Typesetting" panose="03020402040406030203" pitchFamily="66" charset="-78"/>
            </a:endParaRPr>
          </a:p>
          <a:p>
            <a:pPr algn="ctr"/>
            <a:endParaRPr lang="en-GB" sz="4800" dirty="0">
              <a:latin typeface="Arabic Typesetting" panose="03020402040406030203" pitchFamily="66" charset="-78"/>
              <a:cs typeface="Arabic Typesetting" panose="03020402040406030203" pitchFamily="66" charset="-78"/>
            </a:endParaRPr>
          </a:p>
        </p:txBody>
      </p:sp>
      <p:sp>
        <p:nvSpPr>
          <p:cNvPr id="5" name="TextBox 4">
            <a:extLst>
              <a:ext uri="{FF2B5EF4-FFF2-40B4-BE49-F238E27FC236}">
                <a16:creationId xmlns:a16="http://schemas.microsoft.com/office/drawing/2014/main" id="{814AEB1F-C53A-1143-B077-F8136DD714E2}"/>
              </a:ext>
            </a:extLst>
          </p:cNvPr>
          <p:cNvSpPr txBox="1"/>
          <p:nvPr/>
        </p:nvSpPr>
        <p:spPr>
          <a:xfrm>
            <a:off x="2843562" y="1040253"/>
            <a:ext cx="3055434" cy="707886"/>
          </a:xfrm>
          <a:prstGeom prst="rect">
            <a:avLst/>
          </a:prstGeom>
          <a:noFill/>
        </p:spPr>
        <p:txBody>
          <a:bodyPr wrap="square" rtlCol="0">
            <a:spAutoFit/>
          </a:bodyPr>
          <a:lstStyle/>
          <a:p>
            <a:pPr marL="0" algn="ctr" defTabSz="914400" rtl="0" eaLnBrk="1" latinLnBrk="0" hangingPunct="1"/>
            <a:r>
              <a:rPr lang="en-US" sz="4000" dirty="0">
                <a:solidFill>
                  <a:srgbClr val="FEFFFF"/>
                </a:solidFill>
                <a:latin typeface="Times New Roman" panose="02020603050405020304" pitchFamily="18" charset="0"/>
                <a:cs typeface="Times New Roman" panose="02020603050405020304" pitchFamily="18" charset="0"/>
              </a:rPr>
              <a:t>Agenda</a:t>
            </a:r>
          </a:p>
        </p:txBody>
      </p:sp>
      <p:sp>
        <p:nvSpPr>
          <p:cNvPr id="6" name="TextBox 5">
            <a:extLst>
              <a:ext uri="{FF2B5EF4-FFF2-40B4-BE49-F238E27FC236}">
                <a16:creationId xmlns:a16="http://schemas.microsoft.com/office/drawing/2014/main" id="{59051009-8082-3740-9530-245AD08AEBBE}"/>
              </a:ext>
            </a:extLst>
          </p:cNvPr>
          <p:cNvSpPr txBox="1"/>
          <p:nvPr/>
        </p:nvSpPr>
        <p:spPr>
          <a:xfrm>
            <a:off x="1182029" y="3429000"/>
            <a:ext cx="6779941" cy="1815882"/>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rgbClr val="1E2E47"/>
                </a:solidFill>
                <a:latin typeface="Times New Roman" panose="02020603050405020304" pitchFamily="18" charset="0"/>
                <a:cs typeface="Times New Roman" panose="02020603050405020304" pitchFamily="18" charset="0"/>
              </a:rPr>
              <a:t>Introduction</a:t>
            </a:r>
          </a:p>
          <a:p>
            <a:pPr marL="342900" indent="-342900">
              <a:buFont typeface="Arial" panose="020B0604020202020204" pitchFamily="34" charset="0"/>
              <a:buChar char="•"/>
            </a:pPr>
            <a:r>
              <a:rPr lang="en-US" sz="2800" dirty="0">
                <a:solidFill>
                  <a:srgbClr val="1E2E47"/>
                </a:solidFill>
                <a:latin typeface="Times New Roman" panose="02020603050405020304" pitchFamily="18" charset="0"/>
                <a:cs typeface="Times New Roman" panose="02020603050405020304" pitchFamily="18" charset="0"/>
              </a:rPr>
              <a:t>Implementation</a:t>
            </a:r>
          </a:p>
          <a:p>
            <a:pPr marL="342900" indent="-342900">
              <a:buFont typeface="Arial" panose="020B0604020202020204" pitchFamily="34" charset="0"/>
              <a:buChar char="•"/>
            </a:pPr>
            <a:r>
              <a:rPr lang="en-US" sz="2800" dirty="0">
                <a:solidFill>
                  <a:srgbClr val="1E2E47"/>
                </a:solidFill>
                <a:latin typeface="Times New Roman" panose="02020603050405020304" pitchFamily="18" charset="0"/>
                <a:cs typeface="Times New Roman" panose="02020603050405020304" pitchFamily="18" charset="0"/>
              </a:rPr>
              <a:t>Problem Solving and Analysis </a:t>
            </a:r>
          </a:p>
          <a:p>
            <a:pPr marL="342900" indent="-342900">
              <a:buFont typeface="Arial" panose="020B0604020202020204" pitchFamily="34" charset="0"/>
              <a:buChar char="•"/>
            </a:pPr>
            <a:r>
              <a:rPr lang="en-US" sz="2800" dirty="0">
                <a:solidFill>
                  <a:srgbClr val="1E2E47"/>
                </a:solidFill>
                <a:latin typeface="Times New Roman" panose="02020603050405020304" pitchFamily="18" charset="0"/>
                <a:cs typeface="Times New Roman" panose="02020603050405020304" pitchFamily="18" charset="0"/>
              </a:rPr>
              <a:t>Discussion</a:t>
            </a:r>
          </a:p>
        </p:txBody>
      </p:sp>
    </p:spTree>
    <p:extLst>
      <p:ext uri="{BB962C8B-B14F-4D97-AF65-F5344CB8AC3E}">
        <p14:creationId xmlns:p14="http://schemas.microsoft.com/office/powerpoint/2010/main" val="150355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065AFC-C76F-1625-28B9-87EFADF09D0A}"/>
              </a:ext>
            </a:extLst>
          </p:cNvPr>
          <p:cNvSpPr txBox="1"/>
          <p:nvPr/>
        </p:nvSpPr>
        <p:spPr>
          <a:xfrm>
            <a:off x="1126879" y="772003"/>
            <a:ext cx="5743852" cy="954107"/>
          </a:xfrm>
          <a:prstGeom prst="rect">
            <a:avLst/>
          </a:prstGeom>
          <a:noFill/>
        </p:spPr>
        <p:txBody>
          <a:bodyPr wrap="square" rtlCol="0">
            <a:spAutoFit/>
          </a:bodyPr>
          <a:lstStyle/>
          <a:p>
            <a:r>
              <a:rPr lang="en-US" sz="2800" i="0" u="none" strike="noStrike" baseline="0" dirty="0">
                <a:solidFill>
                  <a:schemeClr val="bg1"/>
                </a:solidFill>
                <a:latin typeface="Times New Roman" panose="02020603050405020304" pitchFamily="18" charset="0"/>
              </a:rPr>
              <a:t>Sorting Algorithms Comparison Graph for worst case </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1F381ED-696F-8CFE-D618-A8C7B2C05CCB}"/>
              </a:ext>
            </a:extLst>
          </p:cNvPr>
          <p:cNvPicPr>
            <a:picLocks noChangeAspect="1"/>
          </p:cNvPicPr>
          <p:nvPr/>
        </p:nvPicPr>
        <p:blipFill>
          <a:blip r:embed="rId3"/>
          <a:stretch>
            <a:fillRect/>
          </a:stretch>
        </p:blipFill>
        <p:spPr>
          <a:xfrm>
            <a:off x="2118167" y="2498114"/>
            <a:ext cx="4907666" cy="3715109"/>
          </a:xfrm>
          <a:prstGeom prst="rect">
            <a:avLst/>
          </a:prstGeom>
          <a:ln>
            <a:noFill/>
          </a:ln>
          <a:effectLst>
            <a:softEdge rad="112500"/>
          </a:effectLst>
        </p:spPr>
      </p:pic>
    </p:spTree>
    <p:extLst>
      <p:ext uri="{BB962C8B-B14F-4D97-AF65-F5344CB8AC3E}">
        <p14:creationId xmlns:p14="http://schemas.microsoft.com/office/powerpoint/2010/main" val="372895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4A18A93-BC76-D0C6-B706-B2D780F31E43}"/>
              </a:ext>
            </a:extLst>
          </p:cNvPr>
          <p:cNvSpPr txBox="1"/>
          <p:nvPr/>
        </p:nvSpPr>
        <p:spPr>
          <a:xfrm>
            <a:off x="240145" y="2373757"/>
            <a:ext cx="8469746"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For the comparison sorts, is the number of comparisons really a good predictor of the execution time?</a:t>
            </a:r>
          </a:p>
        </p:txBody>
      </p:sp>
      <p:sp>
        <p:nvSpPr>
          <p:cNvPr id="3" name="TextBox 2">
            <a:extLst>
              <a:ext uri="{FF2B5EF4-FFF2-40B4-BE49-F238E27FC236}">
                <a16:creationId xmlns:a16="http://schemas.microsoft.com/office/drawing/2014/main" id="{505B52E7-EDF8-813E-69C5-2B60128BFF10}"/>
              </a:ext>
            </a:extLst>
          </p:cNvPr>
          <p:cNvSpPr txBox="1"/>
          <p:nvPr/>
        </p:nvSpPr>
        <p:spPr>
          <a:xfrm>
            <a:off x="1256145" y="554183"/>
            <a:ext cx="4710546" cy="954107"/>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Number of comparisons VS  execution time</a:t>
            </a:r>
            <a:endParaRPr lang="en-US" sz="2800" dirty="0">
              <a:solidFill>
                <a:schemeClr val="bg1"/>
              </a:solidFill>
            </a:endParaRPr>
          </a:p>
        </p:txBody>
      </p:sp>
      <p:sp>
        <p:nvSpPr>
          <p:cNvPr id="5" name="TextBox 4">
            <a:extLst>
              <a:ext uri="{FF2B5EF4-FFF2-40B4-BE49-F238E27FC236}">
                <a16:creationId xmlns:a16="http://schemas.microsoft.com/office/drawing/2014/main" id="{60774116-61BB-33B3-FC05-CFC3596FD351}"/>
              </a:ext>
            </a:extLst>
          </p:cNvPr>
          <p:cNvSpPr txBox="1"/>
          <p:nvPr/>
        </p:nvSpPr>
        <p:spPr>
          <a:xfrm>
            <a:off x="1256145" y="3029324"/>
            <a:ext cx="6954982" cy="4431983"/>
          </a:xfrm>
          <a:prstGeom prst="rect">
            <a:avLst/>
          </a:prstGeom>
          <a:noFill/>
        </p:spPr>
        <p:txBody>
          <a:bodyPr wrap="square" rtlCol="0">
            <a:spAutoFit/>
          </a:bodyPr>
          <a:lstStyle/>
          <a:p>
            <a:pPr marL="285750"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Comparison Number Equation:</a:t>
            </a:r>
          </a:p>
          <a:p>
            <a:r>
              <a:rPr lang="en-US" sz="1600" dirty="0">
                <a:latin typeface="Times New Roman" panose="02020603050405020304" pitchFamily="18" charset="0"/>
                <a:cs typeface="Times New Roman" panose="02020603050405020304" pitchFamily="18" charset="0"/>
              </a:rPr>
              <a:t>Insertion Sort: (n^2 /2) </a:t>
            </a:r>
          </a:p>
          <a:p>
            <a:r>
              <a:rPr lang="en-US" sz="1600" dirty="0">
                <a:latin typeface="Times New Roman" panose="02020603050405020304" pitchFamily="18" charset="0"/>
                <a:cs typeface="Times New Roman" panose="02020603050405020304" pitchFamily="18" charset="0"/>
              </a:rPr>
              <a:t>Merge Sort: (n log n)</a:t>
            </a:r>
          </a:p>
          <a:p>
            <a:r>
              <a:rPr lang="en-US" sz="1600" dirty="0">
                <a:latin typeface="Times New Roman" panose="02020603050405020304" pitchFamily="18" charset="0"/>
                <a:cs typeface="Times New Roman" panose="02020603050405020304" pitchFamily="18" charset="0"/>
              </a:rPr>
              <a:t>Heap Sort: (n log n) </a:t>
            </a:r>
          </a:p>
          <a:p>
            <a:endParaRPr lang="en-US" sz="16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Input size:</a:t>
            </a:r>
          </a:p>
          <a:p>
            <a:r>
              <a:rPr lang="en-US" sz="1600" dirty="0">
                <a:latin typeface="Times New Roman" panose="02020603050405020304" pitchFamily="18" charset="0"/>
                <a:cs typeface="Times New Roman" panose="02020603050405020304" pitchFamily="18" charset="0"/>
              </a:rPr>
              <a:t>(100, 500, 1000, 5000, 10000, 50000, 100000, 200000)</a:t>
            </a:r>
          </a:p>
          <a:p>
            <a:endParaRPr lang="en-US" sz="16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Table :</a:t>
            </a:r>
          </a:p>
          <a:p>
            <a:r>
              <a:rPr lang="en-US" sz="1600" dirty="0">
                <a:latin typeface="Times New Roman" panose="02020603050405020304" pitchFamily="18" charset="0"/>
                <a:cs typeface="Times New Roman" panose="02020603050405020304" pitchFamily="18" charset="0"/>
              </a:rPr>
              <a:t>Input sizes</a:t>
            </a:r>
          </a:p>
          <a:p>
            <a:r>
              <a:rPr lang="en-US" sz="1600" dirty="0">
                <a:latin typeface="Times New Roman" panose="02020603050405020304" pitchFamily="18" charset="0"/>
                <a:cs typeface="Times New Roman" panose="02020603050405020304" pitchFamily="18" charset="0"/>
              </a:rPr>
              <a:t>Number of Comparison results</a:t>
            </a:r>
          </a:p>
          <a:p>
            <a:r>
              <a:rPr lang="en-US" sz="1600" dirty="0">
                <a:latin typeface="Times New Roman" panose="02020603050405020304" pitchFamily="18" charset="0"/>
                <a:cs typeface="Times New Roman" panose="02020603050405020304" pitchFamily="18" charset="0"/>
              </a:rPr>
              <a:t>Execution time results</a:t>
            </a:r>
          </a:p>
          <a:p>
            <a:endParaRPr lang="en-US" sz="16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Graphs: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22733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4A18A93-BC76-D0C6-B706-B2D780F31E43}"/>
              </a:ext>
            </a:extLst>
          </p:cNvPr>
          <p:cNvSpPr txBox="1"/>
          <p:nvPr/>
        </p:nvSpPr>
        <p:spPr>
          <a:xfrm>
            <a:off x="240145" y="2373757"/>
            <a:ext cx="8469746"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For example :</a:t>
            </a:r>
          </a:p>
          <a:p>
            <a:r>
              <a:rPr lang="en-US" dirty="0">
                <a:latin typeface="Times New Roman" panose="02020603050405020304" pitchFamily="18" charset="0"/>
                <a:cs typeface="Times New Roman" panose="02020603050405020304" pitchFamily="18" charset="0"/>
              </a:rPr>
              <a:t>The Number of Comparisons and the Execution Time for Insertion Sort: </a:t>
            </a:r>
            <a:r>
              <a:rPr lang="en-US" sz="1800" dirty="0">
                <a:latin typeface="Times New Roman" panose="02020603050405020304" pitchFamily="18" charset="0"/>
                <a:cs typeface="Times New Roman" panose="02020603050405020304" pitchFamily="18" charset="0"/>
              </a:rPr>
              <a:t>(n^2 /2) </a:t>
            </a: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05B52E7-EDF8-813E-69C5-2B60128BFF10}"/>
              </a:ext>
            </a:extLst>
          </p:cNvPr>
          <p:cNvSpPr txBox="1"/>
          <p:nvPr/>
        </p:nvSpPr>
        <p:spPr>
          <a:xfrm>
            <a:off x="1256145" y="554183"/>
            <a:ext cx="4710546" cy="954107"/>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number of comparisons VS  execution time</a:t>
            </a:r>
            <a:endParaRPr lang="en-US" sz="2800" dirty="0">
              <a:solidFill>
                <a:schemeClr val="bg1"/>
              </a:solidFill>
            </a:endParaRPr>
          </a:p>
        </p:txBody>
      </p:sp>
      <p:pic>
        <p:nvPicPr>
          <p:cNvPr id="9" name="Picture 8">
            <a:extLst>
              <a:ext uri="{FF2B5EF4-FFF2-40B4-BE49-F238E27FC236}">
                <a16:creationId xmlns:a16="http://schemas.microsoft.com/office/drawing/2014/main" id="{08DC24A4-28D5-44A1-442B-256148510DD2}"/>
              </a:ext>
            </a:extLst>
          </p:cNvPr>
          <p:cNvPicPr>
            <a:picLocks noChangeAspect="1"/>
          </p:cNvPicPr>
          <p:nvPr/>
        </p:nvPicPr>
        <p:blipFill>
          <a:blip r:embed="rId3"/>
          <a:stretch>
            <a:fillRect/>
          </a:stretch>
        </p:blipFill>
        <p:spPr>
          <a:xfrm>
            <a:off x="250341" y="3275643"/>
            <a:ext cx="8699695" cy="2505636"/>
          </a:xfrm>
          <a:prstGeom prst="rect">
            <a:avLst/>
          </a:prstGeom>
        </p:spPr>
      </p:pic>
    </p:spTree>
    <p:extLst>
      <p:ext uri="{BB962C8B-B14F-4D97-AF65-F5344CB8AC3E}">
        <p14:creationId xmlns:p14="http://schemas.microsoft.com/office/powerpoint/2010/main" val="2496579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4A18A93-BC76-D0C6-B706-B2D780F31E43}"/>
              </a:ext>
            </a:extLst>
          </p:cNvPr>
          <p:cNvSpPr txBox="1"/>
          <p:nvPr/>
        </p:nvSpPr>
        <p:spPr>
          <a:xfrm>
            <a:off x="240145" y="2373757"/>
            <a:ext cx="8469746"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For example :</a:t>
            </a:r>
          </a:p>
          <a:p>
            <a:r>
              <a:rPr lang="en-US" dirty="0">
                <a:latin typeface="Times New Roman" panose="02020603050405020304" pitchFamily="18" charset="0"/>
                <a:cs typeface="Times New Roman" panose="02020603050405020304" pitchFamily="18" charset="0"/>
              </a:rPr>
              <a:t>The Number of Comparisons and the Execution Time </a:t>
            </a:r>
            <a:r>
              <a:rPr lang="en-US">
                <a:latin typeface="Times New Roman" panose="02020603050405020304" pitchFamily="18" charset="0"/>
                <a:cs typeface="Times New Roman" panose="02020603050405020304" pitchFamily="18" charset="0"/>
              </a:rPr>
              <a:t>for insertion, merge and heap </a:t>
            </a:r>
            <a:r>
              <a:rPr lang="en-US" sz="180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05B52E7-EDF8-813E-69C5-2B60128BFF10}"/>
              </a:ext>
            </a:extLst>
          </p:cNvPr>
          <p:cNvSpPr txBox="1"/>
          <p:nvPr/>
        </p:nvSpPr>
        <p:spPr>
          <a:xfrm>
            <a:off x="1256145" y="554183"/>
            <a:ext cx="4710546" cy="954107"/>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number of comparisons VS  execution time</a:t>
            </a:r>
            <a:endParaRPr lang="en-US" sz="2800" dirty="0">
              <a:solidFill>
                <a:schemeClr val="bg1"/>
              </a:solidFill>
            </a:endParaRPr>
          </a:p>
        </p:txBody>
      </p:sp>
      <p:pic>
        <p:nvPicPr>
          <p:cNvPr id="8" name="Picture 7">
            <a:extLst>
              <a:ext uri="{FF2B5EF4-FFF2-40B4-BE49-F238E27FC236}">
                <a16:creationId xmlns:a16="http://schemas.microsoft.com/office/drawing/2014/main" id="{A9DFF1CE-101F-15CA-94E8-3B19B1F15E36}"/>
              </a:ext>
            </a:extLst>
          </p:cNvPr>
          <p:cNvPicPr>
            <a:picLocks noChangeAspect="1"/>
          </p:cNvPicPr>
          <p:nvPr/>
        </p:nvPicPr>
        <p:blipFill>
          <a:blip r:embed="rId3"/>
          <a:stretch>
            <a:fillRect/>
          </a:stretch>
        </p:blipFill>
        <p:spPr>
          <a:xfrm>
            <a:off x="2926809" y="3059033"/>
            <a:ext cx="2915805" cy="2774366"/>
          </a:xfrm>
          <a:prstGeom prst="rect">
            <a:avLst/>
          </a:prstGeom>
        </p:spPr>
      </p:pic>
      <p:pic>
        <p:nvPicPr>
          <p:cNvPr id="11" name="Picture 10">
            <a:extLst>
              <a:ext uri="{FF2B5EF4-FFF2-40B4-BE49-F238E27FC236}">
                <a16:creationId xmlns:a16="http://schemas.microsoft.com/office/drawing/2014/main" id="{7178B11D-60F2-4C32-B225-1FEFBAC506C5}"/>
              </a:ext>
            </a:extLst>
          </p:cNvPr>
          <p:cNvPicPr>
            <a:picLocks noChangeAspect="1"/>
          </p:cNvPicPr>
          <p:nvPr/>
        </p:nvPicPr>
        <p:blipFill>
          <a:blip r:embed="rId4"/>
          <a:stretch>
            <a:fillRect/>
          </a:stretch>
        </p:blipFill>
        <p:spPr>
          <a:xfrm>
            <a:off x="5842614" y="3059032"/>
            <a:ext cx="2923704" cy="2695952"/>
          </a:xfrm>
          <a:prstGeom prst="rect">
            <a:avLst/>
          </a:prstGeom>
        </p:spPr>
      </p:pic>
      <p:pic>
        <p:nvPicPr>
          <p:cNvPr id="15" name="Picture 14">
            <a:extLst>
              <a:ext uri="{FF2B5EF4-FFF2-40B4-BE49-F238E27FC236}">
                <a16:creationId xmlns:a16="http://schemas.microsoft.com/office/drawing/2014/main" id="{EFCEB904-1727-61C1-A1DB-35BF27CF5847}"/>
              </a:ext>
            </a:extLst>
          </p:cNvPr>
          <p:cNvPicPr>
            <a:picLocks noChangeAspect="1"/>
          </p:cNvPicPr>
          <p:nvPr/>
        </p:nvPicPr>
        <p:blipFill>
          <a:blip r:embed="rId5"/>
          <a:stretch>
            <a:fillRect/>
          </a:stretch>
        </p:blipFill>
        <p:spPr>
          <a:xfrm>
            <a:off x="183718" y="3087797"/>
            <a:ext cx="2884544" cy="2716838"/>
          </a:xfrm>
          <a:prstGeom prst="rect">
            <a:avLst/>
          </a:prstGeom>
        </p:spPr>
      </p:pic>
    </p:spTree>
    <p:extLst>
      <p:ext uri="{BB962C8B-B14F-4D97-AF65-F5344CB8AC3E}">
        <p14:creationId xmlns:p14="http://schemas.microsoft.com/office/powerpoint/2010/main" val="1803268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703606AB-C192-6C4C-ABDF-675419C76CBB}"/>
              </a:ext>
            </a:extLst>
          </p:cNvPr>
          <p:cNvPicPr>
            <a:picLocks noChangeAspect="1"/>
          </p:cNvPicPr>
          <p:nvPr/>
        </p:nvPicPr>
        <p:blipFill rotWithShape="1">
          <a:blip r:embed="rId3"/>
          <a:srcRect l="13231"/>
          <a:stretch/>
        </p:blipFill>
        <p:spPr>
          <a:xfrm>
            <a:off x="0" y="-1"/>
            <a:ext cx="9144000" cy="5707353"/>
          </a:xfrm>
          <a:prstGeom prst="rect">
            <a:avLst/>
          </a:prstGeom>
        </p:spPr>
      </p:pic>
      <p:cxnSp>
        <p:nvCxnSpPr>
          <p:cNvPr id="10" name="Straight Connector 9">
            <a:extLst>
              <a:ext uri="{FF2B5EF4-FFF2-40B4-BE49-F238E27FC236}">
                <a16:creationId xmlns:a16="http://schemas.microsoft.com/office/drawing/2014/main" id="{77701486-68BA-BF4C-AB3B-53AD183C7BED}"/>
              </a:ext>
            </a:extLst>
          </p:cNvPr>
          <p:cNvCxnSpPr/>
          <p:nvPr/>
        </p:nvCxnSpPr>
        <p:spPr>
          <a:xfrm>
            <a:off x="0" y="5707354"/>
            <a:ext cx="9144000" cy="0"/>
          </a:xfrm>
          <a:prstGeom prst="line">
            <a:avLst/>
          </a:prstGeom>
          <a:ln w="76200">
            <a:solidFill>
              <a:srgbClr val="7B8FA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C91C39-39A2-5848-9D9A-533417261CA6}"/>
              </a:ext>
            </a:extLst>
          </p:cNvPr>
          <p:cNvSpPr txBox="1"/>
          <p:nvPr/>
        </p:nvSpPr>
        <p:spPr>
          <a:xfrm>
            <a:off x="1163320" y="1899994"/>
            <a:ext cx="6817359" cy="2123658"/>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Problem Solving and Analysis </a:t>
            </a:r>
          </a:p>
          <a:p>
            <a:pPr marL="0" algn="ctr" defTabSz="914400" rtl="0" eaLnBrk="1" latinLnBrk="0" hangingPunct="1"/>
            <a:endParaRPr lang="en-US" sz="4400" dirty="0">
              <a:solidFill>
                <a:srgbClr val="FE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3117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63704"/>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223D4C-CB81-E42D-9EAC-3BC0D127886A}"/>
              </a:ext>
            </a:extLst>
          </p:cNvPr>
          <p:cNvSpPr txBox="1"/>
          <p:nvPr/>
        </p:nvSpPr>
        <p:spPr>
          <a:xfrm>
            <a:off x="560567" y="2319512"/>
            <a:ext cx="8018890" cy="923330"/>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Design and analysis an improved Divide-and-conquer algorithm compute 𝑎𝑛 , where n is natural number. Given two integers a and n, an algorithm is written to solve this problem and give the best running time possible.</a:t>
            </a:r>
            <a:endParaRPr lang="en-US" dirty="0"/>
          </a:p>
        </p:txBody>
      </p:sp>
      <p:sp>
        <p:nvSpPr>
          <p:cNvPr id="8" name="TextBox 7">
            <a:extLst>
              <a:ext uri="{FF2B5EF4-FFF2-40B4-BE49-F238E27FC236}">
                <a16:creationId xmlns:a16="http://schemas.microsoft.com/office/drawing/2014/main" id="{524C5DBB-D790-0368-38B6-DE5EDC861603}"/>
              </a:ext>
            </a:extLst>
          </p:cNvPr>
          <p:cNvSpPr txBox="1"/>
          <p:nvPr/>
        </p:nvSpPr>
        <p:spPr>
          <a:xfrm>
            <a:off x="1126878" y="541171"/>
            <a:ext cx="7182235" cy="954107"/>
          </a:xfrm>
          <a:prstGeom prst="rect">
            <a:avLst/>
          </a:prstGeom>
          <a:noFill/>
        </p:spPr>
        <p:txBody>
          <a:bodyPr wrap="square" rtlCol="0">
            <a:spAutoFit/>
          </a:bodyPr>
          <a:lstStyle/>
          <a:p>
            <a:r>
              <a:rPr lang="en-US" sz="2800" b="1" i="0" dirty="0">
                <a:solidFill>
                  <a:schemeClr val="bg1"/>
                </a:solidFill>
                <a:effectLst/>
                <a:latin typeface="Times New Roman" panose="02020603050405020304" pitchFamily="18" charset="0"/>
              </a:rPr>
              <a:t>Design and analysis an improved Divide-and-conquer algorithm compute </a:t>
            </a:r>
            <a:r>
              <a:rPr lang="en-US" sz="2800" b="1" i="0" dirty="0" err="1">
                <a:solidFill>
                  <a:schemeClr val="bg1"/>
                </a:solidFill>
                <a:effectLst/>
                <a:latin typeface="Times New Roman" panose="02020603050405020304" pitchFamily="18" charset="0"/>
              </a:rPr>
              <a:t>a^n</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11" name="Picture 10" descr="Text&#10;&#10;Description automatically generated">
            <a:extLst>
              <a:ext uri="{FF2B5EF4-FFF2-40B4-BE49-F238E27FC236}">
                <a16:creationId xmlns:a16="http://schemas.microsoft.com/office/drawing/2014/main" id="{BD1E23AD-B7BC-0BBF-1944-97A3EF5F855C}"/>
              </a:ext>
            </a:extLst>
          </p:cNvPr>
          <p:cNvPicPr>
            <a:picLocks noChangeAspect="1"/>
          </p:cNvPicPr>
          <p:nvPr/>
        </p:nvPicPr>
        <p:blipFill>
          <a:blip r:embed="rId3"/>
          <a:stretch>
            <a:fillRect/>
          </a:stretch>
        </p:blipFill>
        <p:spPr>
          <a:xfrm>
            <a:off x="2200192" y="3784980"/>
            <a:ext cx="4739640" cy="23012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TextBox 13">
            <a:extLst>
              <a:ext uri="{FF2B5EF4-FFF2-40B4-BE49-F238E27FC236}">
                <a16:creationId xmlns:a16="http://schemas.microsoft.com/office/drawing/2014/main" id="{E48C0A68-79A9-8668-2D12-5D06FD96D37B}"/>
              </a:ext>
            </a:extLst>
          </p:cNvPr>
          <p:cNvSpPr txBox="1"/>
          <p:nvPr/>
        </p:nvSpPr>
        <p:spPr>
          <a:xfrm>
            <a:off x="2542098" y="6210421"/>
            <a:ext cx="5565913" cy="307777"/>
          </a:xfrm>
          <a:prstGeom prst="rect">
            <a:avLst/>
          </a:prstGeom>
          <a:noFill/>
        </p:spPr>
        <p:txBody>
          <a:bodyPr wrap="square" rtlCol="0">
            <a:spAutoFit/>
          </a:bodyPr>
          <a:lstStyle/>
          <a:p>
            <a:r>
              <a:rPr lang="en-US" sz="1400" b="0" i="1" dirty="0">
                <a:solidFill>
                  <a:schemeClr val="bg2">
                    <a:lumMod val="50000"/>
                  </a:schemeClr>
                </a:solidFill>
                <a:effectLst/>
                <a:latin typeface="Times New Roman" panose="02020603050405020304" pitchFamily="18" charset="0"/>
              </a:rPr>
              <a:t>Practical code in java (Improved Divide-And-Conquer)</a:t>
            </a:r>
            <a:endParaRPr lang="en-US" sz="1400" i="1" dirty="0">
              <a:solidFill>
                <a:schemeClr val="bg2">
                  <a:lumMod val="50000"/>
                </a:schemeClr>
              </a:solidFill>
            </a:endParaRPr>
          </a:p>
        </p:txBody>
      </p:sp>
    </p:spTree>
    <p:extLst>
      <p:ext uri="{BB962C8B-B14F-4D97-AF65-F5344CB8AC3E}">
        <p14:creationId xmlns:p14="http://schemas.microsoft.com/office/powerpoint/2010/main" val="1231852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27993"/>
            <a:ext cx="9144000" cy="2209267"/>
          </a:xfrm>
          <a:prstGeom prst="rect">
            <a:avLst/>
          </a:prstGeom>
        </p:spPr>
      </p:pic>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pic>
        <p:nvPicPr>
          <p:cNvPr id="3" name="Picture 2" descr="Table&#10;&#10;Description automatically generated">
            <a:extLst>
              <a:ext uri="{FF2B5EF4-FFF2-40B4-BE49-F238E27FC236}">
                <a16:creationId xmlns:a16="http://schemas.microsoft.com/office/drawing/2014/main" id="{24A8CB9F-D613-EBD2-FAF1-6C4218FED0BF}"/>
              </a:ext>
            </a:extLst>
          </p:cNvPr>
          <p:cNvPicPr>
            <a:picLocks noChangeAspect="1"/>
          </p:cNvPicPr>
          <p:nvPr/>
        </p:nvPicPr>
        <p:blipFill>
          <a:blip r:embed="rId3"/>
          <a:stretch>
            <a:fillRect/>
          </a:stretch>
        </p:blipFill>
        <p:spPr>
          <a:xfrm>
            <a:off x="438538" y="2277677"/>
            <a:ext cx="8042988" cy="3254725"/>
          </a:xfrm>
          <a:prstGeom prst="rect">
            <a:avLst/>
          </a:prstGeom>
        </p:spPr>
      </p:pic>
      <p:sp>
        <p:nvSpPr>
          <p:cNvPr id="6" name="TextBox 5">
            <a:extLst>
              <a:ext uri="{FF2B5EF4-FFF2-40B4-BE49-F238E27FC236}">
                <a16:creationId xmlns:a16="http://schemas.microsoft.com/office/drawing/2014/main" id="{208B7531-9537-7044-284D-45DD3B73DDA9}"/>
              </a:ext>
            </a:extLst>
          </p:cNvPr>
          <p:cNvSpPr txBox="1"/>
          <p:nvPr/>
        </p:nvSpPr>
        <p:spPr>
          <a:xfrm>
            <a:off x="1119674" y="780657"/>
            <a:ext cx="4646644" cy="584775"/>
          </a:xfrm>
          <a:prstGeom prst="rect">
            <a:avLst/>
          </a:prstGeom>
          <a:noFill/>
        </p:spPr>
        <p:txBody>
          <a:bodyPr wrap="square">
            <a:spAutoFit/>
          </a:bodyPr>
          <a:lstStyle/>
          <a:p>
            <a:r>
              <a:rPr lang="en-US" sz="3200" b="1" i="0" dirty="0">
                <a:solidFill>
                  <a:schemeClr val="bg1"/>
                </a:solidFill>
                <a:effectLst/>
                <a:latin typeface="Times New Roman" panose="02020603050405020304" pitchFamily="18" charset="0"/>
              </a:rPr>
              <a:t>Running time analysis</a:t>
            </a:r>
            <a:endParaRPr lang="en-US" sz="3200" b="1" dirty="0">
              <a:solidFill>
                <a:schemeClr val="bg1"/>
              </a:solidFill>
            </a:endParaRPr>
          </a:p>
        </p:txBody>
      </p:sp>
      <p:sp>
        <p:nvSpPr>
          <p:cNvPr id="7" name="TextBox 6">
            <a:extLst>
              <a:ext uri="{FF2B5EF4-FFF2-40B4-BE49-F238E27FC236}">
                <a16:creationId xmlns:a16="http://schemas.microsoft.com/office/drawing/2014/main" id="{FA8A4CB1-F2C7-3981-2717-232F4C627102}"/>
              </a:ext>
            </a:extLst>
          </p:cNvPr>
          <p:cNvSpPr txBox="1"/>
          <p:nvPr/>
        </p:nvSpPr>
        <p:spPr>
          <a:xfrm>
            <a:off x="1119674" y="5628804"/>
            <a:ext cx="7651102" cy="400110"/>
          </a:xfrm>
          <a:prstGeom prst="rect">
            <a:avLst/>
          </a:prstGeom>
          <a:noFill/>
        </p:spPr>
        <p:txBody>
          <a:bodyPr wrap="square">
            <a:spAutoFit/>
          </a:bodyPr>
          <a:lstStyle/>
          <a:p>
            <a:pPr algn="l"/>
            <a:r>
              <a:rPr lang="en-US" sz="2000" b="1" i="0" dirty="0">
                <a:solidFill>
                  <a:srgbClr val="000000"/>
                </a:solidFill>
                <a:effectLst/>
                <a:latin typeface="Times New Roman" panose="02020603050405020304" pitchFamily="18" charset="0"/>
              </a:rPr>
              <a:t>T(n)= O (log2 n)                                                  T(n)= O (n)</a:t>
            </a:r>
          </a:p>
        </p:txBody>
      </p:sp>
    </p:spTree>
    <p:extLst>
      <p:ext uri="{BB962C8B-B14F-4D97-AF65-F5344CB8AC3E}">
        <p14:creationId xmlns:p14="http://schemas.microsoft.com/office/powerpoint/2010/main" val="3409701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703606AB-C192-6C4C-ABDF-675419C76CBB}"/>
              </a:ext>
            </a:extLst>
          </p:cNvPr>
          <p:cNvPicPr>
            <a:picLocks noChangeAspect="1"/>
          </p:cNvPicPr>
          <p:nvPr/>
        </p:nvPicPr>
        <p:blipFill rotWithShape="1">
          <a:blip r:embed="rId3"/>
          <a:srcRect l="13231"/>
          <a:stretch/>
        </p:blipFill>
        <p:spPr>
          <a:xfrm>
            <a:off x="0" y="-1"/>
            <a:ext cx="9144000" cy="5707353"/>
          </a:xfrm>
          <a:prstGeom prst="rect">
            <a:avLst/>
          </a:prstGeom>
        </p:spPr>
      </p:pic>
      <p:cxnSp>
        <p:nvCxnSpPr>
          <p:cNvPr id="10" name="Straight Connector 9">
            <a:extLst>
              <a:ext uri="{FF2B5EF4-FFF2-40B4-BE49-F238E27FC236}">
                <a16:creationId xmlns:a16="http://schemas.microsoft.com/office/drawing/2014/main" id="{77701486-68BA-BF4C-AB3B-53AD183C7BED}"/>
              </a:ext>
            </a:extLst>
          </p:cNvPr>
          <p:cNvCxnSpPr/>
          <p:nvPr/>
        </p:nvCxnSpPr>
        <p:spPr>
          <a:xfrm>
            <a:off x="0" y="5707354"/>
            <a:ext cx="9144000" cy="0"/>
          </a:xfrm>
          <a:prstGeom prst="line">
            <a:avLst/>
          </a:prstGeom>
          <a:ln w="76200">
            <a:solidFill>
              <a:srgbClr val="7B8FA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C91C39-39A2-5848-9D9A-533417261CA6}"/>
              </a:ext>
            </a:extLst>
          </p:cNvPr>
          <p:cNvSpPr txBox="1"/>
          <p:nvPr/>
        </p:nvSpPr>
        <p:spPr>
          <a:xfrm>
            <a:off x="3044283" y="2468954"/>
            <a:ext cx="3055434" cy="769441"/>
          </a:xfrm>
          <a:prstGeom prst="rect">
            <a:avLst/>
          </a:prstGeom>
          <a:noFill/>
        </p:spPr>
        <p:txBody>
          <a:bodyPr wrap="square" rtlCol="0">
            <a:spAutoFit/>
          </a:bodyPr>
          <a:lstStyle/>
          <a:p>
            <a:pPr marL="0" algn="ctr" defTabSz="914400" rtl="0" eaLnBrk="1" latinLnBrk="0" hangingPunct="1"/>
            <a:r>
              <a:rPr lang="en-US" sz="4400" dirty="0">
                <a:solidFill>
                  <a:srgbClr val="FEFFFF"/>
                </a:solidFill>
                <a:latin typeface="Times New Roman" panose="02020603050405020304" pitchFamily="18" charset="0"/>
                <a:cs typeface="Times New Roman" panose="02020603050405020304" pitchFamily="18" charset="0"/>
              </a:rPr>
              <a:t>Discussion</a:t>
            </a:r>
          </a:p>
        </p:txBody>
      </p:sp>
    </p:spTree>
    <p:extLst>
      <p:ext uri="{BB962C8B-B14F-4D97-AF65-F5344CB8AC3E}">
        <p14:creationId xmlns:p14="http://schemas.microsoft.com/office/powerpoint/2010/main" val="1653857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A8377A5D-075C-E840-B1DD-33AC0019F17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Effect>
                      <a14:saturation sat="0"/>
                    </a14:imgEffect>
                    <a14:imgEffect>
                      <a14:brightnessContrast bright="40000" contrast="-40000"/>
                    </a14:imgEffect>
                  </a14:imgLayer>
                </a14:imgProps>
              </a:ext>
            </a:extLst>
          </a:blip>
          <a:srcRect t="74877" b="6190"/>
          <a:stretch/>
        </p:blipFill>
        <p:spPr>
          <a:xfrm>
            <a:off x="2895600" y="3883460"/>
            <a:ext cx="3314700" cy="489190"/>
          </a:xfrm>
          <a:prstGeom prst="rect">
            <a:avLst/>
          </a:prstGeom>
          <a:noFill/>
        </p:spPr>
      </p:pic>
      <p:cxnSp>
        <p:nvCxnSpPr>
          <p:cNvPr id="5" name="Straight Connector 4">
            <a:extLst>
              <a:ext uri="{FF2B5EF4-FFF2-40B4-BE49-F238E27FC236}">
                <a16:creationId xmlns:a16="http://schemas.microsoft.com/office/drawing/2014/main" id="{382123FA-74B3-F84D-8163-9C7B874E1F1C}"/>
              </a:ext>
            </a:extLst>
          </p:cNvPr>
          <p:cNvCxnSpPr>
            <a:cxnSpLocks/>
          </p:cNvCxnSpPr>
          <p:nvPr/>
        </p:nvCxnSpPr>
        <p:spPr>
          <a:xfrm>
            <a:off x="2944483" y="3894926"/>
            <a:ext cx="320902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C262926-D910-654B-B79F-03600171A7FA}"/>
              </a:ext>
            </a:extLst>
          </p:cNvPr>
          <p:cNvSpPr txBox="1"/>
          <p:nvPr/>
        </p:nvSpPr>
        <p:spPr>
          <a:xfrm>
            <a:off x="1844825" y="5212503"/>
            <a:ext cx="5408341" cy="584775"/>
          </a:xfrm>
          <a:prstGeom prst="rect">
            <a:avLst/>
          </a:prstGeom>
          <a:noFill/>
        </p:spPr>
        <p:txBody>
          <a:bodyPr wrap="square" rtlCol="0">
            <a:spAutoFit/>
          </a:bodyPr>
          <a:lstStyle/>
          <a:p>
            <a:pPr marL="0" algn="ctr" defTabSz="914400" rtl="0" eaLnBrk="1" latinLnBrk="0" hangingPunct="1"/>
            <a:r>
              <a:rPr lang="en-US" sz="3200" dirty="0">
                <a:solidFill>
                  <a:srgbClr val="1E2E47"/>
                </a:solidFill>
                <a:latin typeface="Times New Roman" panose="02020603050405020304" pitchFamily="18" charset="0"/>
                <a:cs typeface="Times New Roman" panose="02020603050405020304" pitchFamily="18" charset="0"/>
              </a:rPr>
              <a:t>Thank You For Listening</a:t>
            </a:r>
          </a:p>
        </p:txBody>
      </p:sp>
    </p:spTree>
    <p:extLst>
      <p:ext uri="{BB962C8B-B14F-4D97-AF65-F5344CB8AC3E}">
        <p14:creationId xmlns:p14="http://schemas.microsoft.com/office/powerpoint/2010/main" val="3034123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27D2E270-C583-524A-823F-323E7B1F6B35}"/>
              </a:ext>
            </a:extLst>
          </p:cNvPr>
          <p:cNvPicPr>
            <a:picLocks noChangeAspect="1"/>
          </p:cNvPicPr>
          <p:nvPr/>
        </p:nvPicPr>
        <p:blipFill rotWithShape="1">
          <a:blip r:embed="rId3"/>
          <a:srcRect l="13231"/>
          <a:stretch/>
        </p:blipFill>
        <p:spPr>
          <a:xfrm>
            <a:off x="0" y="-1"/>
            <a:ext cx="9144000" cy="5707353"/>
          </a:xfrm>
          <a:prstGeom prst="rect">
            <a:avLst/>
          </a:prstGeom>
        </p:spPr>
      </p:pic>
      <p:cxnSp>
        <p:nvCxnSpPr>
          <p:cNvPr id="3" name="Straight Connector 2">
            <a:extLst>
              <a:ext uri="{FF2B5EF4-FFF2-40B4-BE49-F238E27FC236}">
                <a16:creationId xmlns:a16="http://schemas.microsoft.com/office/drawing/2014/main" id="{794C7DD4-586C-E846-8309-DE2AFC22C5DD}"/>
              </a:ext>
            </a:extLst>
          </p:cNvPr>
          <p:cNvCxnSpPr/>
          <p:nvPr/>
        </p:nvCxnSpPr>
        <p:spPr>
          <a:xfrm>
            <a:off x="0" y="5707354"/>
            <a:ext cx="9144000" cy="0"/>
          </a:xfrm>
          <a:prstGeom prst="line">
            <a:avLst/>
          </a:prstGeom>
          <a:ln w="76200">
            <a:solidFill>
              <a:srgbClr val="7B8FAA"/>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5C50612-C19C-4A4B-B6C1-C1ECD625F6E0}"/>
              </a:ext>
            </a:extLst>
          </p:cNvPr>
          <p:cNvSpPr txBox="1"/>
          <p:nvPr/>
        </p:nvSpPr>
        <p:spPr>
          <a:xfrm>
            <a:off x="1519237" y="2853675"/>
            <a:ext cx="6105525" cy="707886"/>
          </a:xfrm>
          <a:prstGeom prst="rect">
            <a:avLst/>
          </a:prstGeom>
          <a:noFill/>
        </p:spPr>
        <p:txBody>
          <a:bodyPr wrap="square" rtlCol="0">
            <a:spAutoFit/>
          </a:bodyPr>
          <a:lstStyle/>
          <a:p>
            <a:pPr marL="0" algn="ctr" defTabSz="914400" rtl="0" eaLnBrk="1" latinLnBrk="0" hangingPunct="1"/>
            <a:r>
              <a:rPr lang="en-US" sz="4000" dirty="0">
                <a:solidFill>
                  <a:schemeClr val="bg1"/>
                </a:solidFill>
                <a:latin typeface="Times New Roman" panose="02020603050405020304" pitchFamily="18" charset="0"/>
                <a:cs typeface="Times New Roman" panose="02020603050405020304" pitchFamily="18" charset="0"/>
              </a:rPr>
              <a:t>Introduction</a:t>
            </a:r>
            <a:endParaRPr lang="en-US" sz="4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745886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27D2E270-C583-524A-823F-323E7B1F6B35}"/>
              </a:ext>
            </a:extLst>
          </p:cNvPr>
          <p:cNvPicPr>
            <a:picLocks noChangeAspect="1"/>
          </p:cNvPicPr>
          <p:nvPr/>
        </p:nvPicPr>
        <p:blipFill rotWithShape="1">
          <a:blip r:embed="rId3"/>
          <a:srcRect l="13231"/>
          <a:stretch/>
        </p:blipFill>
        <p:spPr>
          <a:xfrm>
            <a:off x="0" y="-1"/>
            <a:ext cx="9144000" cy="5707353"/>
          </a:xfrm>
          <a:prstGeom prst="rect">
            <a:avLst/>
          </a:prstGeom>
        </p:spPr>
      </p:pic>
      <p:cxnSp>
        <p:nvCxnSpPr>
          <p:cNvPr id="3" name="Straight Connector 2">
            <a:extLst>
              <a:ext uri="{FF2B5EF4-FFF2-40B4-BE49-F238E27FC236}">
                <a16:creationId xmlns:a16="http://schemas.microsoft.com/office/drawing/2014/main" id="{794C7DD4-586C-E846-8309-DE2AFC22C5DD}"/>
              </a:ext>
            </a:extLst>
          </p:cNvPr>
          <p:cNvCxnSpPr/>
          <p:nvPr/>
        </p:nvCxnSpPr>
        <p:spPr>
          <a:xfrm>
            <a:off x="0" y="5707354"/>
            <a:ext cx="9144000" cy="0"/>
          </a:xfrm>
          <a:prstGeom prst="line">
            <a:avLst/>
          </a:prstGeom>
          <a:ln w="76200">
            <a:solidFill>
              <a:srgbClr val="7B8FAA"/>
            </a:solidFill>
          </a:ln>
        </p:spPr>
        <p:style>
          <a:lnRef idx="1">
            <a:schemeClr val="accent1"/>
          </a:lnRef>
          <a:fillRef idx="0">
            <a:schemeClr val="accent1"/>
          </a:fillRef>
          <a:effectRef idx="0">
            <a:schemeClr val="accent1"/>
          </a:effectRef>
          <a:fontRef idx="minor">
            <a:schemeClr val="tx1"/>
          </a:fontRef>
        </p:style>
      </p:cxnSp>
      <p:sp>
        <p:nvSpPr>
          <p:cNvPr id="2" name="TextBox 4">
            <a:extLst>
              <a:ext uri="{FF2B5EF4-FFF2-40B4-BE49-F238E27FC236}">
                <a16:creationId xmlns:a16="http://schemas.microsoft.com/office/drawing/2014/main" id="{F92D8055-8692-8518-117E-798CE17ABEB0}"/>
              </a:ext>
            </a:extLst>
          </p:cNvPr>
          <p:cNvSpPr txBox="1"/>
          <p:nvPr/>
        </p:nvSpPr>
        <p:spPr>
          <a:xfrm>
            <a:off x="1519237" y="994395"/>
            <a:ext cx="6105525" cy="707886"/>
          </a:xfrm>
          <a:prstGeom prst="rect">
            <a:avLst/>
          </a:prstGeom>
          <a:noFill/>
        </p:spPr>
        <p:txBody>
          <a:bodyPr wrap="square" rtlCol="0">
            <a:spAutoFit/>
          </a:bodyPr>
          <a:lstStyle/>
          <a:p>
            <a:pPr marL="0" algn="ctr" defTabSz="914400" rtl="0" eaLnBrk="1" latinLnBrk="0" hangingPunct="1"/>
            <a:r>
              <a:rPr lang="en-US" sz="4000" dirty="0">
                <a:solidFill>
                  <a:schemeClr val="bg1"/>
                </a:solidFill>
                <a:latin typeface="Times New Roman" panose="02020603050405020304" pitchFamily="18" charset="0"/>
                <a:cs typeface="Times New Roman" panose="02020603050405020304" pitchFamily="18" charset="0"/>
              </a:rPr>
              <a:t>Device Characteristics</a:t>
            </a:r>
            <a:endParaRPr lang="en-US" sz="4400" dirty="0">
              <a:solidFill>
                <a:schemeClr val="bg1"/>
              </a:solidFill>
              <a:latin typeface="Arabic Typesetting" panose="03020402040406030203" pitchFamily="66" charset="-78"/>
              <a:cs typeface="Arabic Typesetting" panose="03020402040406030203" pitchFamily="66" charset="-78"/>
            </a:endParaRPr>
          </a:p>
        </p:txBody>
      </p:sp>
      <p:graphicFrame>
        <p:nvGraphicFramePr>
          <p:cNvPr id="4" name="جدول 3">
            <a:extLst>
              <a:ext uri="{FF2B5EF4-FFF2-40B4-BE49-F238E27FC236}">
                <a16:creationId xmlns:a16="http://schemas.microsoft.com/office/drawing/2014/main" id="{7E0FA017-5436-0361-5156-A6D93394107D}"/>
              </a:ext>
            </a:extLst>
          </p:cNvPr>
          <p:cNvGraphicFramePr>
            <a:graphicFrameLocks noGrp="1"/>
          </p:cNvGraphicFramePr>
          <p:nvPr>
            <p:extLst>
              <p:ext uri="{D42A27DB-BD31-4B8C-83A1-F6EECF244321}">
                <p14:modId xmlns:p14="http://schemas.microsoft.com/office/powerpoint/2010/main" val="227633785"/>
              </p:ext>
            </p:extLst>
          </p:nvPr>
        </p:nvGraphicFramePr>
        <p:xfrm>
          <a:off x="1046480" y="2502694"/>
          <a:ext cx="6908800" cy="1920240"/>
        </p:xfrm>
        <a:graphic>
          <a:graphicData uri="http://schemas.openxmlformats.org/drawingml/2006/table">
            <a:tbl>
              <a:tblPr firstRow="1" firstCol="1" bandRow="1">
                <a:tableStyleId>{616DA210-FB5B-4158-B5E0-FEB733F419BA}</a:tableStyleId>
              </a:tblPr>
              <a:tblGrid>
                <a:gridCol w="1766732">
                  <a:extLst>
                    <a:ext uri="{9D8B030D-6E8A-4147-A177-3AD203B41FA5}">
                      <a16:colId xmlns:a16="http://schemas.microsoft.com/office/drawing/2014/main" val="886071231"/>
                    </a:ext>
                  </a:extLst>
                </a:gridCol>
                <a:gridCol w="1787421">
                  <a:extLst>
                    <a:ext uri="{9D8B030D-6E8A-4147-A177-3AD203B41FA5}">
                      <a16:colId xmlns:a16="http://schemas.microsoft.com/office/drawing/2014/main" val="1687416138"/>
                    </a:ext>
                  </a:extLst>
                </a:gridCol>
                <a:gridCol w="1800722">
                  <a:extLst>
                    <a:ext uri="{9D8B030D-6E8A-4147-A177-3AD203B41FA5}">
                      <a16:colId xmlns:a16="http://schemas.microsoft.com/office/drawing/2014/main" val="753198414"/>
                    </a:ext>
                  </a:extLst>
                </a:gridCol>
                <a:gridCol w="1553925">
                  <a:extLst>
                    <a:ext uri="{9D8B030D-6E8A-4147-A177-3AD203B41FA5}">
                      <a16:colId xmlns:a16="http://schemas.microsoft.com/office/drawing/2014/main" val="1753894200"/>
                    </a:ext>
                  </a:extLst>
                </a:gridCol>
              </a:tblGrid>
              <a:tr h="0">
                <a:tc>
                  <a:txBody>
                    <a:bodyPr/>
                    <a:lstStyle/>
                    <a:p>
                      <a:pPr marL="0" marR="0" algn="ctr">
                        <a:spcBef>
                          <a:spcPts val="0"/>
                        </a:spcBef>
                        <a:spcAft>
                          <a:spcPts val="0"/>
                        </a:spcAft>
                        <a:tabLst>
                          <a:tab pos="3703955" algn="l"/>
                        </a:tabLst>
                      </a:pPr>
                      <a:r>
                        <a:rPr lang="en-US" sz="1800" dirty="0">
                          <a:solidFill>
                            <a:schemeClr val="bg1"/>
                          </a:solidFill>
                          <a:effectLst/>
                          <a:cs typeface="+mj-cs"/>
                        </a:rPr>
                        <a:t>Random Access Memory (RAM)</a:t>
                      </a:r>
                      <a:endParaRPr lang="en-US" sz="1800" dirty="0">
                        <a:solidFill>
                          <a:schemeClr val="bg1"/>
                        </a:solidFill>
                        <a:effectLst/>
                        <a:latin typeface="Calibri" panose="020F0502020204030204" pitchFamily="34" charset="0"/>
                        <a:ea typeface="Times New Roman" panose="02020603050405020304" pitchFamily="18" charset="0"/>
                        <a:cs typeface="+mj-cs"/>
                      </a:endParaRPr>
                    </a:p>
                  </a:txBody>
                  <a:tcPr marL="68580" marR="68580" marT="0" marB="0"/>
                </a:tc>
                <a:tc>
                  <a:txBody>
                    <a:bodyPr/>
                    <a:lstStyle/>
                    <a:p>
                      <a:pPr marL="0" marR="0" algn="ctr">
                        <a:spcBef>
                          <a:spcPts val="0"/>
                        </a:spcBef>
                        <a:spcAft>
                          <a:spcPts val="0"/>
                        </a:spcAft>
                        <a:tabLst>
                          <a:tab pos="3703955" algn="l"/>
                        </a:tabLst>
                      </a:pPr>
                      <a:r>
                        <a:rPr lang="en-US" sz="1800" dirty="0">
                          <a:solidFill>
                            <a:schemeClr val="bg1"/>
                          </a:solidFill>
                          <a:effectLst/>
                          <a:cs typeface="+mj-cs"/>
                        </a:rPr>
                        <a:t>Central processer unit (CPU)</a:t>
                      </a:r>
                      <a:endParaRPr lang="en-US" sz="1800" dirty="0">
                        <a:solidFill>
                          <a:schemeClr val="bg1"/>
                        </a:solidFill>
                        <a:effectLst/>
                        <a:latin typeface="Calibri" panose="020F0502020204030204" pitchFamily="34" charset="0"/>
                        <a:ea typeface="Times New Roman" panose="02020603050405020304" pitchFamily="18" charset="0"/>
                        <a:cs typeface="+mj-cs"/>
                      </a:endParaRPr>
                    </a:p>
                  </a:txBody>
                  <a:tcPr marL="68580" marR="68580" marT="0" marB="0"/>
                </a:tc>
                <a:tc>
                  <a:txBody>
                    <a:bodyPr/>
                    <a:lstStyle/>
                    <a:p>
                      <a:pPr marL="0" marR="0" algn="ctr">
                        <a:spcBef>
                          <a:spcPts val="0"/>
                        </a:spcBef>
                        <a:spcAft>
                          <a:spcPts val="0"/>
                        </a:spcAft>
                        <a:tabLst>
                          <a:tab pos="3703955" algn="l"/>
                        </a:tabLst>
                      </a:pPr>
                      <a:r>
                        <a:rPr lang="en-US" sz="1800" dirty="0">
                          <a:solidFill>
                            <a:schemeClr val="bg1"/>
                          </a:solidFill>
                          <a:effectLst/>
                          <a:cs typeface="+mj-cs"/>
                        </a:rPr>
                        <a:t>Operating System (OS) </a:t>
                      </a:r>
                      <a:endParaRPr lang="en-US" sz="1800" dirty="0">
                        <a:solidFill>
                          <a:schemeClr val="bg1"/>
                        </a:solidFill>
                        <a:effectLst/>
                        <a:latin typeface="Calibri" panose="020F0502020204030204" pitchFamily="34" charset="0"/>
                        <a:ea typeface="Times New Roman" panose="02020603050405020304" pitchFamily="18" charset="0"/>
                        <a:cs typeface="+mj-cs"/>
                      </a:endParaRPr>
                    </a:p>
                  </a:txBody>
                  <a:tcPr marL="68580" marR="68580" marT="0" marB="0"/>
                </a:tc>
                <a:tc>
                  <a:txBody>
                    <a:bodyPr/>
                    <a:lstStyle/>
                    <a:p>
                      <a:pPr marL="0" marR="0" algn="ctr">
                        <a:spcBef>
                          <a:spcPts val="0"/>
                        </a:spcBef>
                        <a:spcAft>
                          <a:spcPts val="0"/>
                        </a:spcAft>
                        <a:tabLst>
                          <a:tab pos="3703955" algn="l"/>
                        </a:tabLst>
                      </a:pPr>
                      <a:r>
                        <a:rPr lang="en-US" sz="1800">
                          <a:solidFill>
                            <a:schemeClr val="bg1"/>
                          </a:solidFill>
                          <a:effectLst/>
                          <a:cs typeface="+mj-cs"/>
                        </a:rPr>
                        <a:t>System Type </a:t>
                      </a:r>
                      <a:endParaRPr lang="en-US" sz="1800">
                        <a:solidFill>
                          <a:schemeClr val="bg1"/>
                        </a:solidFill>
                        <a:effectLst/>
                        <a:latin typeface="Calibri" panose="020F0502020204030204" pitchFamily="34" charset="0"/>
                        <a:ea typeface="Times New Roman" panose="02020603050405020304" pitchFamily="18" charset="0"/>
                        <a:cs typeface="+mj-cs"/>
                      </a:endParaRPr>
                    </a:p>
                  </a:txBody>
                  <a:tcPr marL="68580" marR="68580" marT="0" marB="0"/>
                </a:tc>
                <a:extLst>
                  <a:ext uri="{0D108BD9-81ED-4DB2-BD59-A6C34878D82A}">
                    <a16:rowId xmlns:a16="http://schemas.microsoft.com/office/drawing/2014/main" val="2307173436"/>
                  </a:ext>
                </a:extLst>
              </a:tr>
              <a:tr h="0">
                <a:tc>
                  <a:txBody>
                    <a:bodyPr/>
                    <a:lstStyle/>
                    <a:p>
                      <a:pPr marL="0" marR="0" algn="ctr">
                        <a:spcBef>
                          <a:spcPts val="0"/>
                        </a:spcBef>
                        <a:spcAft>
                          <a:spcPts val="0"/>
                        </a:spcAft>
                        <a:tabLst>
                          <a:tab pos="3703955" algn="l"/>
                        </a:tabLst>
                      </a:pPr>
                      <a:endParaRPr lang="en-US" sz="1800" dirty="0">
                        <a:solidFill>
                          <a:schemeClr val="bg1"/>
                        </a:solidFill>
                        <a:effectLst/>
                        <a:cs typeface="+mj-cs"/>
                      </a:endParaRPr>
                    </a:p>
                    <a:p>
                      <a:pPr marL="0" marR="0" algn="ctr">
                        <a:spcBef>
                          <a:spcPts val="0"/>
                        </a:spcBef>
                        <a:spcAft>
                          <a:spcPts val="0"/>
                        </a:spcAft>
                        <a:tabLst>
                          <a:tab pos="3703955" algn="l"/>
                        </a:tabLst>
                      </a:pPr>
                      <a:r>
                        <a:rPr lang="en-US" sz="1800" b="0" dirty="0">
                          <a:solidFill>
                            <a:schemeClr val="bg1"/>
                          </a:solidFill>
                          <a:effectLst/>
                          <a:cs typeface="+mj-cs"/>
                        </a:rPr>
                        <a:t>8.00 GB (7.78 GB usable)</a:t>
                      </a:r>
                      <a:endParaRPr lang="en-US" sz="1800" b="0" dirty="0">
                        <a:solidFill>
                          <a:schemeClr val="bg1"/>
                        </a:solidFill>
                        <a:effectLst/>
                        <a:latin typeface="Calibri" panose="020F0502020204030204" pitchFamily="34" charset="0"/>
                        <a:ea typeface="Times New Roman" panose="02020603050405020304" pitchFamily="18" charset="0"/>
                        <a:cs typeface="+mj-cs"/>
                      </a:endParaRPr>
                    </a:p>
                  </a:txBody>
                  <a:tcPr marL="68580" marR="68580" marT="0" marB="0"/>
                </a:tc>
                <a:tc>
                  <a:txBody>
                    <a:bodyPr/>
                    <a:lstStyle/>
                    <a:p>
                      <a:pPr marL="0" marR="0" algn="ctr">
                        <a:spcBef>
                          <a:spcPts val="0"/>
                        </a:spcBef>
                        <a:spcAft>
                          <a:spcPts val="0"/>
                        </a:spcAft>
                        <a:tabLst>
                          <a:tab pos="3703955" algn="l"/>
                        </a:tabLst>
                      </a:pPr>
                      <a:r>
                        <a:rPr lang="en-US" sz="1800" dirty="0">
                          <a:solidFill>
                            <a:schemeClr val="bg1"/>
                          </a:solidFill>
                          <a:effectLst/>
                          <a:cs typeface="+mj-cs"/>
                        </a:rPr>
                        <a:t>11th Gen Intel(R) Core (TM) i5-1135G7 @ 2.40GHz   2.42 GHz</a:t>
                      </a:r>
                      <a:endParaRPr lang="en-US" sz="1800" dirty="0">
                        <a:solidFill>
                          <a:schemeClr val="bg1"/>
                        </a:solidFill>
                        <a:effectLst/>
                        <a:latin typeface="Calibri" panose="020F0502020204030204" pitchFamily="34" charset="0"/>
                        <a:ea typeface="Times New Roman" panose="02020603050405020304" pitchFamily="18" charset="0"/>
                        <a:cs typeface="+mj-cs"/>
                      </a:endParaRPr>
                    </a:p>
                  </a:txBody>
                  <a:tcPr marL="68580" marR="68580" marT="0" marB="0"/>
                </a:tc>
                <a:tc>
                  <a:txBody>
                    <a:bodyPr/>
                    <a:lstStyle/>
                    <a:p>
                      <a:pPr marL="0" marR="0" algn="ctr">
                        <a:spcBef>
                          <a:spcPts val="0"/>
                        </a:spcBef>
                        <a:spcAft>
                          <a:spcPts val="0"/>
                        </a:spcAft>
                        <a:tabLst>
                          <a:tab pos="3703955" algn="l"/>
                        </a:tabLst>
                      </a:pPr>
                      <a:endParaRPr lang="en-US" sz="1800" dirty="0">
                        <a:solidFill>
                          <a:schemeClr val="bg1"/>
                        </a:solidFill>
                        <a:effectLst/>
                        <a:cs typeface="+mj-cs"/>
                      </a:endParaRPr>
                    </a:p>
                    <a:p>
                      <a:pPr marL="0" marR="0" algn="ctr">
                        <a:spcBef>
                          <a:spcPts val="0"/>
                        </a:spcBef>
                        <a:spcAft>
                          <a:spcPts val="0"/>
                        </a:spcAft>
                        <a:tabLst>
                          <a:tab pos="3703955" algn="l"/>
                        </a:tabLst>
                      </a:pPr>
                      <a:endParaRPr lang="en-US" sz="1800" dirty="0">
                        <a:solidFill>
                          <a:schemeClr val="bg1"/>
                        </a:solidFill>
                        <a:effectLst/>
                        <a:cs typeface="+mj-cs"/>
                      </a:endParaRPr>
                    </a:p>
                    <a:p>
                      <a:pPr marL="0" marR="0" algn="ctr">
                        <a:spcBef>
                          <a:spcPts val="0"/>
                        </a:spcBef>
                        <a:spcAft>
                          <a:spcPts val="0"/>
                        </a:spcAft>
                        <a:tabLst>
                          <a:tab pos="3703955" algn="l"/>
                        </a:tabLst>
                      </a:pPr>
                      <a:r>
                        <a:rPr lang="en-US" sz="1800" dirty="0">
                          <a:solidFill>
                            <a:schemeClr val="bg1"/>
                          </a:solidFill>
                          <a:effectLst/>
                          <a:cs typeface="+mj-cs"/>
                        </a:rPr>
                        <a:t>Windows 11</a:t>
                      </a:r>
                      <a:endParaRPr lang="en-US" sz="1800" dirty="0">
                        <a:solidFill>
                          <a:schemeClr val="bg1"/>
                        </a:solidFill>
                        <a:effectLst/>
                        <a:latin typeface="Calibri" panose="020F0502020204030204" pitchFamily="34" charset="0"/>
                        <a:ea typeface="Times New Roman" panose="02020603050405020304" pitchFamily="18" charset="0"/>
                        <a:cs typeface="+mj-cs"/>
                      </a:endParaRPr>
                    </a:p>
                  </a:txBody>
                  <a:tcPr marL="68580" marR="68580" marT="0" marB="0"/>
                </a:tc>
                <a:tc>
                  <a:txBody>
                    <a:bodyPr/>
                    <a:lstStyle/>
                    <a:p>
                      <a:pPr marL="0" marR="0" algn="ctr">
                        <a:spcBef>
                          <a:spcPts val="0"/>
                        </a:spcBef>
                        <a:spcAft>
                          <a:spcPts val="0"/>
                        </a:spcAft>
                        <a:tabLst>
                          <a:tab pos="3703955" algn="l"/>
                        </a:tabLst>
                      </a:pPr>
                      <a:r>
                        <a:rPr lang="en-US" sz="1800" dirty="0">
                          <a:solidFill>
                            <a:schemeClr val="bg1"/>
                          </a:solidFill>
                          <a:effectLst/>
                          <a:cs typeface="+mj-cs"/>
                        </a:rPr>
                        <a:t>64-bit operating system, x64-based processor</a:t>
                      </a:r>
                      <a:endParaRPr lang="en-US" sz="1800" dirty="0">
                        <a:solidFill>
                          <a:schemeClr val="bg1"/>
                        </a:solidFill>
                        <a:effectLst/>
                        <a:latin typeface="Calibri" panose="020F0502020204030204" pitchFamily="34" charset="0"/>
                        <a:ea typeface="Times New Roman" panose="02020603050405020304" pitchFamily="18" charset="0"/>
                        <a:cs typeface="+mj-cs"/>
                      </a:endParaRPr>
                    </a:p>
                  </a:txBody>
                  <a:tcPr marL="68580" marR="68580" marT="0" marB="0"/>
                </a:tc>
                <a:extLst>
                  <a:ext uri="{0D108BD9-81ED-4DB2-BD59-A6C34878D82A}">
                    <a16:rowId xmlns:a16="http://schemas.microsoft.com/office/drawing/2014/main" val="348932588"/>
                  </a:ext>
                </a:extLst>
              </a:tr>
            </a:tbl>
          </a:graphicData>
        </a:graphic>
      </p:graphicFrame>
    </p:spTree>
    <p:extLst>
      <p:ext uri="{BB962C8B-B14F-4D97-AF65-F5344CB8AC3E}">
        <p14:creationId xmlns:p14="http://schemas.microsoft.com/office/powerpoint/2010/main" val="1978702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27D2E270-C583-524A-823F-323E7B1F6B35}"/>
              </a:ext>
            </a:extLst>
          </p:cNvPr>
          <p:cNvPicPr>
            <a:picLocks noChangeAspect="1"/>
          </p:cNvPicPr>
          <p:nvPr/>
        </p:nvPicPr>
        <p:blipFill rotWithShape="1">
          <a:blip r:embed="rId3"/>
          <a:srcRect l="13231"/>
          <a:stretch/>
        </p:blipFill>
        <p:spPr>
          <a:xfrm>
            <a:off x="0" y="-1"/>
            <a:ext cx="9144000" cy="5707353"/>
          </a:xfrm>
          <a:prstGeom prst="rect">
            <a:avLst/>
          </a:prstGeom>
        </p:spPr>
      </p:pic>
      <p:cxnSp>
        <p:nvCxnSpPr>
          <p:cNvPr id="3" name="Straight Connector 2">
            <a:extLst>
              <a:ext uri="{FF2B5EF4-FFF2-40B4-BE49-F238E27FC236}">
                <a16:creationId xmlns:a16="http://schemas.microsoft.com/office/drawing/2014/main" id="{794C7DD4-586C-E846-8309-DE2AFC22C5DD}"/>
              </a:ext>
            </a:extLst>
          </p:cNvPr>
          <p:cNvCxnSpPr/>
          <p:nvPr/>
        </p:nvCxnSpPr>
        <p:spPr>
          <a:xfrm>
            <a:off x="0" y="5707354"/>
            <a:ext cx="9144000" cy="0"/>
          </a:xfrm>
          <a:prstGeom prst="line">
            <a:avLst/>
          </a:prstGeom>
          <a:ln w="76200">
            <a:solidFill>
              <a:srgbClr val="7B8FAA"/>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5C50612-C19C-4A4B-B6C1-C1ECD625F6E0}"/>
              </a:ext>
            </a:extLst>
          </p:cNvPr>
          <p:cNvSpPr txBox="1"/>
          <p:nvPr/>
        </p:nvSpPr>
        <p:spPr>
          <a:xfrm>
            <a:off x="1150778" y="1460037"/>
            <a:ext cx="6842443" cy="2831544"/>
          </a:xfrm>
          <a:prstGeom prst="rect">
            <a:avLst/>
          </a:prstGeom>
          <a:noFill/>
        </p:spPr>
        <p:txBody>
          <a:bodyPr wrap="square" rtlCol="0">
            <a:spAutoFit/>
          </a:bodyPr>
          <a:lstStyle/>
          <a:p>
            <a:pPr marL="0" algn="ctr" defTabSz="914400" rtl="0" eaLnBrk="1" latinLnBrk="0" hangingPunct="1"/>
            <a:r>
              <a:rPr lang="en-US" sz="4000" dirty="0">
                <a:solidFill>
                  <a:schemeClr val="bg1"/>
                </a:solidFill>
                <a:latin typeface="Times New Roman" panose="02020603050405020304" pitchFamily="18" charset="0"/>
                <a:cs typeface="Times New Roman" panose="02020603050405020304" pitchFamily="18" charset="0"/>
              </a:rPr>
              <a:t>Timing Machine</a:t>
            </a:r>
          </a:p>
          <a:p>
            <a:pPr marL="0" algn="ctr" defTabSz="914400" rtl="0" eaLnBrk="1" latinLnBrk="0" hangingPunct="1"/>
            <a:endParaRPr lang="en-US" sz="4000" dirty="0">
              <a:solidFill>
                <a:schemeClr val="bg1"/>
              </a:solidFill>
              <a:latin typeface="Times New Roman" panose="02020603050405020304" pitchFamily="18" charset="0"/>
              <a:cs typeface="Times New Roman" panose="02020603050405020304" pitchFamily="18" charset="0"/>
            </a:endParaRPr>
          </a:p>
          <a:p>
            <a:pPr rtl="0"/>
            <a:r>
              <a:rPr lang="en-US" sz="1800" dirty="0" err="1">
                <a:solidFill>
                  <a:schemeClr val="bg1"/>
                </a:solidFill>
                <a:latin typeface="Courier New" panose="02070309020205020404" pitchFamily="49" charset="0"/>
              </a:rPr>
              <a:t>startTime</a:t>
            </a:r>
            <a:r>
              <a:rPr lang="en-US" sz="1800" dirty="0">
                <a:solidFill>
                  <a:schemeClr val="bg1"/>
                </a:solidFill>
                <a:latin typeface="Courier New" panose="02070309020205020404" pitchFamily="49" charset="0"/>
              </a:rPr>
              <a:t> = </a:t>
            </a:r>
            <a:r>
              <a:rPr lang="en-US" sz="1800" dirty="0" err="1">
                <a:solidFill>
                  <a:schemeClr val="bg1"/>
                </a:solidFill>
                <a:latin typeface="Courier New" panose="02070309020205020404" pitchFamily="49" charset="0"/>
              </a:rPr>
              <a:t>System.nanoTime</a:t>
            </a:r>
            <a:r>
              <a:rPr lang="en-US" sz="1800" dirty="0">
                <a:solidFill>
                  <a:schemeClr val="bg1"/>
                </a:solidFill>
                <a:latin typeface="Courier New" panose="02070309020205020404" pitchFamily="49" charset="0"/>
              </a:rPr>
              <a:t>();</a:t>
            </a:r>
          </a:p>
          <a:p>
            <a:pPr rtl="0"/>
            <a:r>
              <a:rPr lang="en-US" sz="1800" dirty="0">
                <a:solidFill>
                  <a:schemeClr val="bg1"/>
                </a:solidFill>
                <a:latin typeface="Courier New" panose="02070309020205020404" pitchFamily="49" charset="0"/>
              </a:rPr>
              <a:t>Insertion </a:t>
            </a:r>
            <a:r>
              <a:rPr lang="en-US" sz="1800" dirty="0" err="1">
                <a:solidFill>
                  <a:schemeClr val="bg1"/>
                </a:solidFill>
                <a:latin typeface="Courier New" panose="02070309020205020404" pitchFamily="49" charset="0"/>
              </a:rPr>
              <a:t>inerstion</a:t>
            </a:r>
            <a:r>
              <a:rPr lang="en-US" sz="1800" dirty="0">
                <a:solidFill>
                  <a:schemeClr val="bg1"/>
                </a:solidFill>
                <a:latin typeface="Courier New" panose="02070309020205020404" pitchFamily="49" charset="0"/>
              </a:rPr>
              <a:t> = new Insertion(clone1); </a:t>
            </a:r>
          </a:p>
          <a:p>
            <a:pPr rtl="0"/>
            <a:r>
              <a:rPr lang="en-US" sz="1800" dirty="0" err="1">
                <a:solidFill>
                  <a:schemeClr val="bg1"/>
                </a:solidFill>
                <a:latin typeface="Courier New" panose="02070309020205020404" pitchFamily="49" charset="0"/>
              </a:rPr>
              <a:t>stopTime</a:t>
            </a:r>
            <a:r>
              <a:rPr lang="en-US" sz="1800" dirty="0">
                <a:solidFill>
                  <a:schemeClr val="bg1"/>
                </a:solidFill>
                <a:latin typeface="Courier New" panose="02070309020205020404" pitchFamily="49" charset="0"/>
              </a:rPr>
              <a:t> =</a:t>
            </a:r>
            <a:r>
              <a:rPr lang="en-US" sz="1800" dirty="0" err="1">
                <a:solidFill>
                  <a:schemeClr val="bg1"/>
                </a:solidFill>
                <a:latin typeface="Courier New" panose="02070309020205020404" pitchFamily="49" charset="0"/>
              </a:rPr>
              <a:t>System.nanoTime</a:t>
            </a:r>
            <a:r>
              <a:rPr lang="en-US" sz="1800" dirty="0">
                <a:solidFill>
                  <a:schemeClr val="bg1"/>
                </a:solidFill>
                <a:latin typeface="Courier New" panose="02070309020205020404" pitchFamily="49" charset="0"/>
              </a:rPr>
              <a:t>();</a:t>
            </a:r>
          </a:p>
          <a:p>
            <a:pPr marL="0" algn="ctr" defTabSz="914400" rtl="0" eaLnBrk="1" latinLnBrk="0" hangingPunct="1"/>
            <a:endParaRPr lang="en-US" sz="4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50707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27D2E270-C583-524A-823F-323E7B1F6B35}"/>
              </a:ext>
            </a:extLst>
          </p:cNvPr>
          <p:cNvPicPr>
            <a:picLocks noChangeAspect="1"/>
          </p:cNvPicPr>
          <p:nvPr/>
        </p:nvPicPr>
        <p:blipFill rotWithShape="1">
          <a:blip r:embed="rId3"/>
          <a:srcRect l="13231"/>
          <a:stretch/>
        </p:blipFill>
        <p:spPr>
          <a:xfrm>
            <a:off x="0" y="-50801"/>
            <a:ext cx="9144000" cy="5707353"/>
          </a:xfrm>
          <a:prstGeom prst="rect">
            <a:avLst/>
          </a:prstGeom>
        </p:spPr>
      </p:pic>
      <p:cxnSp>
        <p:nvCxnSpPr>
          <p:cNvPr id="3" name="Straight Connector 2">
            <a:extLst>
              <a:ext uri="{FF2B5EF4-FFF2-40B4-BE49-F238E27FC236}">
                <a16:creationId xmlns:a16="http://schemas.microsoft.com/office/drawing/2014/main" id="{794C7DD4-586C-E846-8309-DE2AFC22C5DD}"/>
              </a:ext>
            </a:extLst>
          </p:cNvPr>
          <p:cNvCxnSpPr/>
          <p:nvPr/>
        </p:nvCxnSpPr>
        <p:spPr>
          <a:xfrm>
            <a:off x="0" y="5707354"/>
            <a:ext cx="9144000" cy="0"/>
          </a:xfrm>
          <a:prstGeom prst="line">
            <a:avLst/>
          </a:prstGeom>
          <a:ln w="76200">
            <a:solidFill>
              <a:srgbClr val="7B8FAA"/>
            </a:solidFill>
          </a:ln>
        </p:spPr>
        <p:style>
          <a:lnRef idx="1">
            <a:schemeClr val="accent1"/>
          </a:lnRef>
          <a:fillRef idx="0">
            <a:schemeClr val="accent1"/>
          </a:fillRef>
          <a:effectRef idx="0">
            <a:schemeClr val="accent1"/>
          </a:effectRef>
          <a:fontRef idx="minor">
            <a:schemeClr val="tx1"/>
          </a:fontRef>
        </p:style>
      </p:cxnSp>
      <p:sp>
        <p:nvSpPr>
          <p:cNvPr id="2" name="TextBox 4">
            <a:extLst>
              <a:ext uri="{FF2B5EF4-FFF2-40B4-BE49-F238E27FC236}">
                <a16:creationId xmlns:a16="http://schemas.microsoft.com/office/drawing/2014/main" id="{47B0D206-485E-096C-3E5F-5D0180BDD23F}"/>
              </a:ext>
            </a:extLst>
          </p:cNvPr>
          <p:cNvSpPr txBox="1"/>
          <p:nvPr/>
        </p:nvSpPr>
        <p:spPr>
          <a:xfrm>
            <a:off x="1" y="1210323"/>
            <a:ext cx="9144000" cy="3170099"/>
          </a:xfrm>
          <a:prstGeom prst="rect">
            <a:avLst/>
          </a:prstGeom>
          <a:noFill/>
        </p:spPr>
        <p:txBody>
          <a:bodyPr wrap="square" rtlCol="0">
            <a:spAutoFit/>
          </a:bodyPr>
          <a:lstStyle/>
          <a:p>
            <a:pPr marL="0" algn="ctr" defTabSz="914400" rtl="0" eaLnBrk="1" latinLnBrk="0" hangingPunct="1"/>
            <a:r>
              <a:rPr lang="en-US" sz="4000" dirty="0">
                <a:solidFill>
                  <a:schemeClr val="bg1"/>
                </a:solidFill>
                <a:latin typeface="Times New Roman" panose="02020603050405020304" pitchFamily="18" charset="0"/>
                <a:cs typeface="Times New Roman" panose="02020603050405020304" pitchFamily="18" charset="0"/>
              </a:rPr>
              <a:t>Input Selection</a:t>
            </a:r>
          </a:p>
          <a:p>
            <a:pPr marL="0" algn="ctr" defTabSz="914400" rtl="0" eaLnBrk="1" latinLnBrk="0" hangingPunct="1"/>
            <a:endParaRPr lang="en-US" sz="4000" dirty="0">
              <a:solidFill>
                <a:schemeClr val="bg1"/>
              </a:solidFill>
              <a:latin typeface="Times New Roman" panose="02020603050405020304" pitchFamily="18" charset="0"/>
              <a:cs typeface="Times New Roman" panose="02020603050405020304" pitchFamily="18" charset="0"/>
            </a:endParaRPr>
          </a:p>
          <a:p>
            <a:pPr marL="0" defTabSz="914400" rtl="0" eaLnBrk="1" latinLnBrk="0" hangingPunct="1"/>
            <a:r>
              <a:rPr lang="en-US" sz="2400" dirty="0">
                <a:solidFill>
                  <a:schemeClr val="bg1"/>
                </a:solidFill>
                <a:effectLst/>
                <a:latin typeface="Times New Roman" panose="02020603050405020304" pitchFamily="18" charset="0"/>
                <a:ea typeface="Times New Roman" panose="02020603050405020304" pitchFamily="18" charset="0"/>
              </a:rPr>
              <a:t>Input Sizes : (100, 500, 1000, 5000, 10000, 50000, 100000, 200000)</a:t>
            </a:r>
          </a:p>
          <a:p>
            <a:pPr marL="0" defTabSz="914400" rtl="0" eaLnBrk="1" latinLnBrk="0" hangingPunct="1"/>
            <a:r>
              <a:rPr lang="en-US" sz="2400" dirty="0">
                <a:solidFill>
                  <a:schemeClr val="bg1"/>
                </a:solidFill>
                <a:latin typeface="Times New Roman" panose="02020603050405020304" pitchFamily="18" charset="0"/>
                <a:cs typeface="Arabic Typesetting" panose="03020402040406030203" pitchFamily="66" charset="-78"/>
              </a:rPr>
              <a:t>Input Types: </a:t>
            </a:r>
          </a:p>
          <a:p>
            <a:pPr marL="342900" indent="-342900" defTabSz="914400" rtl="0" eaLnBrk="1" latinLnBrk="0" hangingPunct="1">
              <a:buFont typeface="Arial" panose="020B0604020202020204" pitchFamily="34" charset="0"/>
              <a:buChar char="•"/>
            </a:pPr>
            <a:r>
              <a:rPr lang="en-US" sz="2400" dirty="0">
                <a:solidFill>
                  <a:schemeClr val="bg1"/>
                </a:solidFill>
                <a:latin typeface="Times New Roman" panose="02020603050405020304" pitchFamily="18" charset="0"/>
                <a:cs typeface="Arabic Typesetting" panose="03020402040406030203" pitchFamily="66" charset="-78"/>
              </a:rPr>
              <a:t>Increasing</a:t>
            </a:r>
          </a:p>
          <a:p>
            <a:pPr marL="342900" indent="-342900" defTabSz="914400" rtl="0" eaLnBrk="1" latinLnBrk="0" hangingPunct="1">
              <a:buFont typeface="Arial" panose="020B0604020202020204" pitchFamily="34" charset="0"/>
              <a:buChar char="•"/>
            </a:pPr>
            <a:r>
              <a:rPr lang="en-US" sz="2400" dirty="0">
                <a:solidFill>
                  <a:schemeClr val="bg1"/>
                </a:solidFill>
                <a:latin typeface="Times New Roman" panose="02020603050405020304" pitchFamily="18" charset="0"/>
                <a:cs typeface="Arabic Typesetting" panose="03020402040406030203" pitchFamily="66" charset="-78"/>
              </a:rPr>
              <a:t>Decreasing </a:t>
            </a:r>
          </a:p>
          <a:p>
            <a:pPr marL="342900" indent="-342900" defTabSz="914400" rtl="0" eaLnBrk="1" latinLnBrk="0" hangingPunct="1">
              <a:buFont typeface="Arial" panose="020B0604020202020204" pitchFamily="34" charset="0"/>
              <a:buChar char="•"/>
            </a:pPr>
            <a:r>
              <a:rPr lang="en-US" sz="2400" dirty="0">
                <a:solidFill>
                  <a:schemeClr val="bg1"/>
                </a:solidFill>
                <a:latin typeface="Times New Roman" panose="02020603050405020304" pitchFamily="18" charset="0"/>
                <a:cs typeface="Arabic Typesetting" panose="03020402040406030203" pitchFamily="66" charset="-78"/>
              </a:rPr>
              <a:t>Random</a:t>
            </a:r>
            <a:endParaRPr lang="en-US" sz="24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849500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703606AB-C192-6C4C-ABDF-675419C76CBB}"/>
              </a:ext>
            </a:extLst>
          </p:cNvPr>
          <p:cNvPicPr>
            <a:picLocks noChangeAspect="1"/>
          </p:cNvPicPr>
          <p:nvPr/>
        </p:nvPicPr>
        <p:blipFill rotWithShape="1">
          <a:blip r:embed="rId3"/>
          <a:srcRect l="13231"/>
          <a:stretch/>
        </p:blipFill>
        <p:spPr>
          <a:xfrm>
            <a:off x="0" y="-1"/>
            <a:ext cx="9144000" cy="5707353"/>
          </a:xfrm>
          <a:prstGeom prst="rect">
            <a:avLst/>
          </a:prstGeom>
        </p:spPr>
      </p:pic>
      <p:cxnSp>
        <p:nvCxnSpPr>
          <p:cNvPr id="10" name="Straight Connector 9">
            <a:extLst>
              <a:ext uri="{FF2B5EF4-FFF2-40B4-BE49-F238E27FC236}">
                <a16:creationId xmlns:a16="http://schemas.microsoft.com/office/drawing/2014/main" id="{77701486-68BA-BF4C-AB3B-53AD183C7BED}"/>
              </a:ext>
            </a:extLst>
          </p:cNvPr>
          <p:cNvCxnSpPr/>
          <p:nvPr/>
        </p:nvCxnSpPr>
        <p:spPr>
          <a:xfrm>
            <a:off x="0" y="5707354"/>
            <a:ext cx="9144000" cy="0"/>
          </a:xfrm>
          <a:prstGeom prst="line">
            <a:avLst/>
          </a:prstGeom>
          <a:ln w="76200">
            <a:solidFill>
              <a:srgbClr val="7B8FA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C91C39-39A2-5848-9D9A-533417261CA6}"/>
              </a:ext>
            </a:extLst>
          </p:cNvPr>
          <p:cNvSpPr txBox="1"/>
          <p:nvPr/>
        </p:nvSpPr>
        <p:spPr>
          <a:xfrm>
            <a:off x="2672080" y="2468954"/>
            <a:ext cx="3850639" cy="769441"/>
          </a:xfrm>
          <a:prstGeom prst="rect">
            <a:avLst/>
          </a:prstGeom>
          <a:noFill/>
        </p:spPr>
        <p:txBody>
          <a:bodyPr wrap="square" rtlCol="0">
            <a:spAutoFit/>
          </a:bodyPr>
          <a:lstStyle/>
          <a:p>
            <a:pPr marL="0" algn="ctr" defTabSz="914400" rtl="0" eaLnBrk="1" latinLnBrk="0" hangingPunct="1"/>
            <a:r>
              <a:rPr lang="en-US" sz="4400" dirty="0">
                <a:solidFill>
                  <a:srgbClr val="FEFFFF"/>
                </a:solidFill>
                <a:latin typeface="Times New Roman" panose="02020603050405020304" pitchFamily="18" charset="0"/>
                <a:cs typeface="Times New Roman" panose="02020603050405020304" pitchFamily="18" charset="0"/>
              </a:rPr>
              <a:t>Implementation </a:t>
            </a:r>
          </a:p>
        </p:txBody>
      </p:sp>
    </p:spTree>
    <p:extLst>
      <p:ext uri="{BB962C8B-B14F-4D97-AF65-F5344CB8AC3E}">
        <p14:creationId xmlns:p14="http://schemas.microsoft.com/office/powerpoint/2010/main" val="236031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sp>
        <p:nvSpPr>
          <p:cNvPr id="14" name="TextBox 13">
            <a:extLst>
              <a:ext uri="{FF2B5EF4-FFF2-40B4-BE49-F238E27FC236}">
                <a16:creationId xmlns:a16="http://schemas.microsoft.com/office/drawing/2014/main" id="{3BF86F5E-0145-5348-8133-0ACE240DB9DF}"/>
              </a:ext>
            </a:extLst>
          </p:cNvPr>
          <p:cNvSpPr txBox="1"/>
          <p:nvPr/>
        </p:nvSpPr>
        <p:spPr>
          <a:xfrm>
            <a:off x="1190625" y="750690"/>
            <a:ext cx="7696200" cy="830997"/>
          </a:xfrm>
          <a:prstGeom prst="rect">
            <a:avLst/>
          </a:prstGeom>
          <a:noFill/>
        </p:spPr>
        <p:txBody>
          <a:bodyPr wrap="square" rtlCol="0">
            <a:spAutoFit/>
          </a:bodyPr>
          <a:lstStyle/>
          <a:p>
            <a:pPr marL="0" defTabSz="914400" rtl="0" eaLnBrk="1" latinLnBrk="0" hangingPunct="1"/>
            <a:r>
              <a:rPr lang="en-US" sz="4800" dirty="0">
                <a:solidFill>
                  <a:schemeClr val="bg1"/>
                </a:solidFill>
                <a:latin typeface="Arabic Typesetting" panose="03020402040406030203" pitchFamily="66" charset="-78"/>
                <a:cs typeface="Arabic Typesetting" panose="03020402040406030203" pitchFamily="66" charset="-78"/>
              </a:rPr>
              <a:t> Insertion Sort Algorithm  </a:t>
            </a:r>
          </a:p>
        </p:txBody>
      </p:sp>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A6EC1E-258E-4A11-359F-28FC07D1FE3B}"/>
              </a:ext>
            </a:extLst>
          </p:cNvPr>
          <p:cNvSpPr txBox="1"/>
          <p:nvPr/>
        </p:nvSpPr>
        <p:spPr>
          <a:xfrm>
            <a:off x="29152" y="2209268"/>
            <a:ext cx="8857673" cy="1200329"/>
          </a:xfrm>
          <a:prstGeom prst="rect">
            <a:avLst/>
          </a:prstGeom>
          <a:noFill/>
        </p:spPr>
        <p:txBody>
          <a:bodyPr wrap="square" rtlCol="0">
            <a:spAutoFit/>
          </a:bodyPr>
          <a:lstStyle/>
          <a:p>
            <a:r>
              <a:rPr lang="en-US" b="1" dirty="0">
                <a:latin typeface="Times" pitchFamily="2" charset="0"/>
              </a:rPr>
              <a:t>Insertion sort is a sorting algorithm that places an unsorted element in the proper location after each iteration. Insertion sort functions similarly to how we sort the cards in our hands when playing cards. Given that we know the first card is already sorted, we choose an unsorted card.</a:t>
            </a:r>
            <a:endParaRPr lang="en-US" b="1" dirty="0">
              <a:latin typeface="Times" pitchFamily="2" charset="0"/>
              <a:cs typeface="Times New Roman" panose="02020603050405020304" pitchFamily="18" charset="0"/>
            </a:endParaRPr>
          </a:p>
        </p:txBody>
      </p:sp>
      <p:grpSp>
        <p:nvGrpSpPr>
          <p:cNvPr id="8" name="Group 4">
            <a:extLst>
              <a:ext uri="{FF2B5EF4-FFF2-40B4-BE49-F238E27FC236}">
                <a16:creationId xmlns:a16="http://schemas.microsoft.com/office/drawing/2014/main" id="{5EA5336D-9465-DF4F-4CFD-B3C7D1A01BEB}"/>
              </a:ext>
            </a:extLst>
          </p:cNvPr>
          <p:cNvGrpSpPr>
            <a:grpSpLocks/>
          </p:cNvGrpSpPr>
          <p:nvPr/>
        </p:nvGrpSpPr>
        <p:grpSpPr bwMode="auto">
          <a:xfrm>
            <a:off x="368055" y="3563158"/>
            <a:ext cx="2101849" cy="1235075"/>
            <a:chOff x="491" y="1848"/>
            <a:chExt cx="1324" cy="778"/>
          </a:xfrm>
        </p:grpSpPr>
        <p:sp>
          <p:nvSpPr>
            <p:cNvPr id="9" name="AutoShape 5">
              <a:extLst>
                <a:ext uri="{FF2B5EF4-FFF2-40B4-BE49-F238E27FC236}">
                  <a16:creationId xmlns:a16="http://schemas.microsoft.com/office/drawing/2014/main" id="{EC85B39B-AACE-417F-5075-5766DB560AE7}"/>
                </a:ext>
              </a:extLst>
            </p:cNvPr>
            <p:cNvSpPr>
              <a:spLocks noChangeArrowheads="1"/>
            </p:cNvSpPr>
            <p:nvPr/>
          </p:nvSpPr>
          <p:spPr bwMode="auto">
            <a:xfrm rot="20400000">
              <a:off x="491" y="1941"/>
              <a:ext cx="459" cy="685"/>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 name="AutoShape 6">
              <a:extLst>
                <a:ext uri="{FF2B5EF4-FFF2-40B4-BE49-F238E27FC236}">
                  <a16:creationId xmlns:a16="http://schemas.microsoft.com/office/drawing/2014/main" id="{C84DC8BF-3D17-50F8-93BF-C53437AA9EB2}"/>
                </a:ext>
              </a:extLst>
            </p:cNvPr>
            <p:cNvSpPr>
              <a:spLocks noChangeArrowheads="1"/>
            </p:cNvSpPr>
            <p:nvPr/>
          </p:nvSpPr>
          <p:spPr bwMode="auto">
            <a:xfrm rot="21180000">
              <a:off x="931" y="1848"/>
              <a:ext cx="458"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 name="AutoShape 7">
              <a:extLst>
                <a:ext uri="{FF2B5EF4-FFF2-40B4-BE49-F238E27FC236}">
                  <a16:creationId xmlns:a16="http://schemas.microsoft.com/office/drawing/2014/main" id="{1F81D9B9-EBE8-F63B-CED0-7BA53C6424D6}"/>
                </a:ext>
              </a:extLst>
            </p:cNvPr>
            <p:cNvSpPr>
              <a:spLocks noChangeArrowheads="1"/>
            </p:cNvSpPr>
            <p:nvPr/>
          </p:nvSpPr>
          <p:spPr bwMode="auto">
            <a:xfrm rot="720000">
              <a:off x="1341"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 name="Rectangle 8">
              <a:extLst>
                <a:ext uri="{FF2B5EF4-FFF2-40B4-BE49-F238E27FC236}">
                  <a16:creationId xmlns:a16="http://schemas.microsoft.com/office/drawing/2014/main" id="{31C28090-B321-81DF-1D1E-1C3A53A471AC}"/>
                </a:ext>
              </a:extLst>
            </p:cNvPr>
            <p:cNvSpPr>
              <a:spLocks noChangeArrowheads="1"/>
            </p:cNvSpPr>
            <p:nvPr/>
          </p:nvSpPr>
          <p:spPr bwMode="auto">
            <a:xfrm rot="20460000">
              <a:off x="551" y="1979"/>
              <a:ext cx="269"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13" name="Rectangle 9">
              <a:extLst>
                <a:ext uri="{FF2B5EF4-FFF2-40B4-BE49-F238E27FC236}">
                  <a16:creationId xmlns:a16="http://schemas.microsoft.com/office/drawing/2014/main" id="{971C36E0-0CAA-8BFE-AAB6-FF83C1974CAF}"/>
                </a:ext>
              </a:extLst>
            </p:cNvPr>
            <p:cNvSpPr>
              <a:spLocks noChangeArrowheads="1"/>
            </p:cNvSpPr>
            <p:nvPr/>
          </p:nvSpPr>
          <p:spPr bwMode="auto">
            <a:xfrm rot="21180000">
              <a:off x="928" y="1932"/>
              <a:ext cx="42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sp>
          <p:nvSpPr>
            <p:cNvPr id="15" name="Rectangle 10">
              <a:extLst>
                <a:ext uri="{FF2B5EF4-FFF2-40B4-BE49-F238E27FC236}">
                  <a16:creationId xmlns:a16="http://schemas.microsoft.com/office/drawing/2014/main" id="{3DD5E7C7-E2EA-D398-12AF-1B44974D31E6}"/>
                </a:ext>
              </a:extLst>
            </p:cNvPr>
            <p:cNvSpPr>
              <a:spLocks noChangeArrowheads="1"/>
            </p:cNvSpPr>
            <p:nvPr/>
          </p:nvSpPr>
          <p:spPr bwMode="auto">
            <a:xfrm rot="480000">
              <a:off x="1395" y="1919"/>
              <a:ext cx="42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grpSp>
      <p:sp>
        <p:nvSpPr>
          <p:cNvPr id="17" name="AutoShape 11">
            <a:extLst>
              <a:ext uri="{FF2B5EF4-FFF2-40B4-BE49-F238E27FC236}">
                <a16:creationId xmlns:a16="http://schemas.microsoft.com/office/drawing/2014/main" id="{0BC03CA3-67FA-1FB3-A449-67B1CA5E570F}"/>
              </a:ext>
            </a:extLst>
          </p:cNvPr>
          <p:cNvSpPr>
            <a:spLocks noChangeArrowheads="1"/>
          </p:cNvSpPr>
          <p:nvPr/>
        </p:nvSpPr>
        <p:spPr bwMode="auto">
          <a:xfrm rot="1740000" flipH="1">
            <a:off x="2608016" y="5334807"/>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8" name="Rectangle 12">
            <a:extLst>
              <a:ext uri="{FF2B5EF4-FFF2-40B4-BE49-F238E27FC236}">
                <a16:creationId xmlns:a16="http://schemas.microsoft.com/office/drawing/2014/main" id="{E0E89E54-8797-784C-B54E-87EEC651B101}"/>
              </a:ext>
            </a:extLst>
          </p:cNvPr>
          <p:cNvSpPr>
            <a:spLocks noChangeArrowheads="1"/>
          </p:cNvSpPr>
          <p:nvPr/>
        </p:nvSpPr>
        <p:spPr bwMode="auto">
          <a:xfrm rot="1800000">
            <a:off x="2657974" y="5458817"/>
            <a:ext cx="666849"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dirty="0"/>
              <a:t>12</a:t>
            </a:r>
          </a:p>
        </p:txBody>
      </p:sp>
      <p:sp>
        <p:nvSpPr>
          <p:cNvPr id="19" name="AutoShape 13">
            <a:extLst>
              <a:ext uri="{FF2B5EF4-FFF2-40B4-BE49-F238E27FC236}">
                <a16:creationId xmlns:a16="http://schemas.microsoft.com/office/drawing/2014/main" id="{5E4A024C-BACD-4EAC-5BB9-1111EE405A2A}"/>
              </a:ext>
            </a:extLst>
          </p:cNvPr>
          <p:cNvSpPr>
            <a:spLocks noChangeArrowheads="1"/>
          </p:cNvSpPr>
          <p:nvPr/>
        </p:nvSpPr>
        <p:spPr bwMode="auto">
          <a:xfrm rot="1740000" flipH="1">
            <a:off x="2373066" y="3779057"/>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 name="Rectangle 14">
            <a:extLst>
              <a:ext uri="{FF2B5EF4-FFF2-40B4-BE49-F238E27FC236}">
                <a16:creationId xmlns:a16="http://schemas.microsoft.com/office/drawing/2014/main" id="{B5CBF2E8-5FB8-578A-E8D4-F999C9BB819D}"/>
              </a:ext>
            </a:extLst>
          </p:cNvPr>
          <p:cNvSpPr>
            <a:spLocks noChangeArrowheads="1"/>
          </p:cNvSpPr>
          <p:nvPr/>
        </p:nvSpPr>
        <p:spPr bwMode="auto">
          <a:xfrm rot="1500000">
            <a:off x="2486524" y="3944342"/>
            <a:ext cx="666849"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dirty="0"/>
              <a:t>36</a:t>
            </a:r>
          </a:p>
        </p:txBody>
      </p:sp>
      <p:graphicFrame>
        <p:nvGraphicFramePr>
          <p:cNvPr id="22" name="Table 21">
            <a:extLst>
              <a:ext uri="{FF2B5EF4-FFF2-40B4-BE49-F238E27FC236}">
                <a16:creationId xmlns:a16="http://schemas.microsoft.com/office/drawing/2014/main" id="{D280A8F3-B5FF-4391-241A-78B3168781B1}"/>
              </a:ext>
            </a:extLst>
          </p:cNvPr>
          <p:cNvGraphicFramePr>
            <a:graphicFrameLocks noGrp="1"/>
          </p:cNvGraphicFramePr>
          <p:nvPr>
            <p:extLst>
              <p:ext uri="{D42A27DB-BD31-4B8C-83A1-F6EECF244321}">
                <p14:modId xmlns:p14="http://schemas.microsoft.com/office/powerpoint/2010/main" val="1872747571"/>
              </p:ext>
            </p:extLst>
          </p:nvPr>
        </p:nvGraphicFramePr>
        <p:xfrm>
          <a:off x="3950739" y="3729573"/>
          <a:ext cx="4549140" cy="2194560"/>
        </p:xfrm>
        <a:graphic>
          <a:graphicData uri="http://schemas.openxmlformats.org/drawingml/2006/table">
            <a:tbl>
              <a:tblPr/>
              <a:tblGrid>
                <a:gridCol w="1143000">
                  <a:extLst>
                    <a:ext uri="{9D8B030D-6E8A-4147-A177-3AD203B41FA5}">
                      <a16:colId xmlns:a16="http://schemas.microsoft.com/office/drawing/2014/main" val="1075277435"/>
                    </a:ext>
                  </a:extLst>
                </a:gridCol>
                <a:gridCol w="1143000">
                  <a:extLst>
                    <a:ext uri="{9D8B030D-6E8A-4147-A177-3AD203B41FA5}">
                      <a16:colId xmlns:a16="http://schemas.microsoft.com/office/drawing/2014/main" val="4059825265"/>
                    </a:ext>
                  </a:extLst>
                </a:gridCol>
                <a:gridCol w="1127760">
                  <a:extLst>
                    <a:ext uri="{9D8B030D-6E8A-4147-A177-3AD203B41FA5}">
                      <a16:colId xmlns:a16="http://schemas.microsoft.com/office/drawing/2014/main" val="2753066441"/>
                    </a:ext>
                  </a:extLst>
                </a:gridCol>
                <a:gridCol w="1135380">
                  <a:extLst>
                    <a:ext uri="{9D8B030D-6E8A-4147-A177-3AD203B41FA5}">
                      <a16:colId xmlns:a16="http://schemas.microsoft.com/office/drawing/2014/main" val="849909760"/>
                    </a:ext>
                  </a:extLst>
                </a:gridCol>
              </a:tblGrid>
              <a:tr h="0">
                <a:tc>
                  <a:txBody>
                    <a:bodyPr/>
                    <a:lstStyle/>
                    <a:p>
                      <a:pPr fontAlgn="t"/>
                      <a:endParaRPr lang="en-US" dirty="0">
                        <a:effectLst/>
                      </a:endParaRPr>
                    </a:p>
                    <a:p>
                      <a:pPr algn="ctr" rtl="0" fontAlgn="base"/>
                      <a:r>
                        <a:rPr lang="en-US" sz="1200" b="0" i="0" dirty="0">
                          <a:effectLst/>
                          <a:latin typeface="Times New Roman" panose="02020603050405020304" pitchFamily="18" charset="0"/>
                        </a:rPr>
                        <a:t>Cases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dirty="0">
                        <a:effectLst/>
                      </a:endParaRPr>
                    </a:p>
                    <a:p>
                      <a:pPr algn="ctr" rtl="0" fontAlgn="base"/>
                      <a:r>
                        <a:rPr lang="en-US" sz="1200" b="0" i="0" dirty="0">
                          <a:effectLst/>
                          <a:latin typeface="Times New Roman" panose="02020603050405020304" pitchFamily="18" charset="0"/>
                        </a:rPr>
                        <a:t>Best Case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dirty="0">
                        <a:effectLst/>
                      </a:endParaRPr>
                    </a:p>
                    <a:p>
                      <a:pPr algn="ctr" rtl="0" fontAlgn="base"/>
                      <a:r>
                        <a:rPr lang="en-US" sz="1200" b="0" i="0" dirty="0">
                          <a:effectLst/>
                          <a:latin typeface="Times New Roman" panose="02020603050405020304" pitchFamily="18" charset="0"/>
                        </a:rPr>
                        <a:t>Average Case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a:effectLst/>
                      </a:endParaRPr>
                    </a:p>
                    <a:p>
                      <a:pPr algn="ctr" rtl="0" fontAlgn="base"/>
                      <a:r>
                        <a:rPr lang="en-US" sz="1200" b="0" i="0">
                          <a:effectLst/>
                          <a:latin typeface="Times New Roman" panose="02020603050405020304" pitchFamily="18" charset="0"/>
                        </a:rPr>
                        <a:t>Worst Case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extLst>
                  <a:ext uri="{0D108BD9-81ED-4DB2-BD59-A6C34878D82A}">
                    <a16:rowId xmlns:a16="http://schemas.microsoft.com/office/drawing/2014/main" val="4180756960"/>
                  </a:ext>
                </a:extLst>
              </a:tr>
              <a:tr h="0">
                <a:tc>
                  <a:txBody>
                    <a:bodyPr/>
                    <a:lstStyle/>
                    <a:p>
                      <a:pPr fontAlgn="t"/>
                      <a:endParaRPr lang="en-US" dirty="0">
                        <a:effectLst/>
                      </a:endParaRPr>
                    </a:p>
                    <a:p>
                      <a:pPr algn="ctr" rtl="0" fontAlgn="base"/>
                      <a:r>
                        <a:rPr lang="en-US" sz="1200" b="0" i="0" dirty="0">
                          <a:effectLst/>
                          <a:latin typeface="Times New Roman" panose="02020603050405020304" pitchFamily="18" charset="0"/>
                        </a:rPr>
                        <a:t>The order of data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dirty="0">
                        <a:effectLst/>
                      </a:endParaRPr>
                    </a:p>
                    <a:p>
                      <a:pPr algn="ctr" rtl="0" fontAlgn="base"/>
                      <a:r>
                        <a:rPr lang="en-US" sz="1200" b="0" i="0" dirty="0">
                          <a:effectLst/>
                          <a:latin typeface="Times New Roman" panose="02020603050405020304" pitchFamily="18" charset="0"/>
                        </a:rPr>
                        <a:t>Data sorted increasingly.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a:effectLst/>
                      </a:endParaRPr>
                    </a:p>
                    <a:p>
                      <a:pPr algn="ctr" rtl="0" fontAlgn="base"/>
                      <a:r>
                        <a:rPr lang="en-US" sz="1200" b="0" i="0">
                          <a:effectLst/>
                          <a:latin typeface="Times New Roman" panose="02020603050405020304" pitchFamily="18" charset="0"/>
                        </a:rPr>
                        <a:t>Between best and worst case.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dirty="0">
                        <a:effectLst/>
                      </a:endParaRPr>
                    </a:p>
                    <a:p>
                      <a:pPr algn="ctr" rtl="0" fontAlgn="base"/>
                      <a:r>
                        <a:rPr lang="en-US" sz="1200" b="0" i="0" dirty="0">
                          <a:effectLst/>
                          <a:latin typeface="Times New Roman" panose="02020603050405020304" pitchFamily="18" charset="0"/>
                        </a:rPr>
                        <a:t>Data sorted decreasingly.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3058864"/>
                  </a:ext>
                </a:extLst>
              </a:tr>
              <a:tr h="0">
                <a:tc>
                  <a:txBody>
                    <a:bodyPr/>
                    <a:lstStyle/>
                    <a:p>
                      <a:pPr fontAlgn="t"/>
                      <a:endParaRPr lang="en-US">
                        <a:effectLst/>
                      </a:endParaRPr>
                    </a:p>
                    <a:p>
                      <a:pPr algn="ctr" rtl="0" fontAlgn="base"/>
                      <a:r>
                        <a:rPr lang="en-US" sz="1200" b="0" i="0">
                          <a:effectLst/>
                          <a:latin typeface="Times New Roman" panose="02020603050405020304" pitchFamily="18" charset="0"/>
                        </a:rPr>
                        <a:t>Time complexity  </a:t>
                      </a:r>
                      <a:endParaRPr lang="en-US"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B4C6E7"/>
                    </a:solidFill>
                  </a:tcPr>
                </a:tc>
                <a:tc>
                  <a:txBody>
                    <a:bodyPr/>
                    <a:lstStyle/>
                    <a:p>
                      <a:pPr fontAlgn="t"/>
                      <a:endParaRPr lang="en-US" dirty="0">
                        <a:effectLst/>
                      </a:endParaRPr>
                    </a:p>
                    <a:p>
                      <a:pPr algn="ctr" rtl="0" fontAlgn="base"/>
                      <a:r>
                        <a:rPr lang="en-US" sz="1100" b="0" i="0" u="none" strike="noStrike" dirty="0">
                          <a:effectLst/>
                          <a:latin typeface="MathJax_Math-italic"/>
                        </a:rPr>
                        <a:t>T</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a:t>
                      </a:r>
                      <a:endParaRPr lang="en-US" sz="1100" b="0" i="0" dirty="0">
                        <a:effectLst/>
                      </a:endParaRPr>
                    </a:p>
                    <a:p>
                      <a:pPr algn="ctr" rtl="0" fontAlgn="base"/>
                      <a:r>
                        <a:rPr lang="en-US" sz="1200" b="0" i="0" dirty="0">
                          <a:effectLst/>
                          <a:latin typeface="Times New Roman" panose="02020603050405020304" pitchFamily="18" charset="0"/>
                        </a:rPr>
                        <a:t>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dirty="0">
                        <a:effectLst/>
                      </a:endParaRPr>
                    </a:p>
                    <a:p>
                      <a:pPr algn="ctr" rtl="0" fontAlgn="base"/>
                      <a:r>
                        <a:rPr lang="en-US" sz="1100" b="0" i="0" u="none" strike="noStrike" dirty="0">
                          <a:effectLst/>
                          <a:latin typeface="MathJax_Math-italic"/>
                        </a:rPr>
                        <a:t>T</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^2)</a:t>
                      </a:r>
                      <a:endParaRPr lang="en-US" sz="1100" b="0" i="0" dirty="0">
                        <a:effectLst/>
                      </a:endParaRPr>
                    </a:p>
                    <a:p>
                      <a:pPr algn="ctr" rtl="0" fontAlgn="base"/>
                      <a:r>
                        <a:rPr lang="en-US" sz="1200" b="0" i="0" dirty="0">
                          <a:effectLst/>
                          <a:latin typeface="Times New Roman" panose="02020603050405020304" pitchFamily="18" charset="0"/>
                        </a:rPr>
                        <a:t>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dirty="0">
                        <a:effectLst/>
                      </a:endParaRPr>
                    </a:p>
                    <a:p>
                      <a:pPr algn="ctr" rtl="0" fontAlgn="base"/>
                      <a:r>
                        <a:rPr lang="en-US" sz="1100" b="0" i="0" u="none" strike="noStrike" dirty="0">
                          <a:effectLst/>
                          <a:latin typeface="MathJax_Math-italic"/>
                        </a:rPr>
                        <a:t>T</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a:t>
                      </a:r>
                      <a:r>
                        <a:rPr lang="en-US" sz="1100" b="0" i="0" u="none" strike="noStrike" dirty="0">
                          <a:effectLst/>
                          <a:latin typeface="MathJax_Math-italic"/>
                        </a:rPr>
                        <a:t>n</a:t>
                      </a:r>
                      <a:r>
                        <a:rPr lang="en-US" sz="1100" b="0" i="0" u="none" strike="noStrike" dirty="0">
                          <a:effectLst/>
                          <a:latin typeface="MathJax_Main"/>
                        </a:rPr>
                        <a:t>^2)</a:t>
                      </a:r>
                      <a:endParaRPr lang="en-US" sz="1100" b="0" i="0" dirty="0">
                        <a:effectLst/>
                      </a:endParaRPr>
                    </a:p>
                    <a:p>
                      <a:pPr algn="ctr" rtl="0" fontAlgn="base"/>
                      <a:r>
                        <a:rPr lang="en-US" sz="1200" b="0" i="0" dirty="0">
                          <a:effectLst/>
                          <a:latin typeface="Times New Roman" panose="02020603050405020304" pitchFamily="18" charset="0"/>
                        </a:rPr>
                        <a:t> </a:t>
                      </a:r>
                      <a:endParaRPr lang="en-US"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40989486"/>
                  </a:ext>
                </a:extLst>
              </a:tr>
            </a:tbl>
          </a:graphicData>
        </a:graphic>
      </p:graphicFrame>
    </p:spTree>
    <p:extLst>
      <p:ext uri="{BB962C8B-B14F-4D97-AF65-F5344CB8AC3E}">
        <p14:creationId xmlns:p14="http://schemas.microsoft.com/office/powerpoint/2010/main" val="3114808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650052-7D7C-9648-AE91-DFC31DFBE31F}"/>
              </a:ext>
            </a:extLst>
          </p:cNvPr>
          <p:cNvPicPr>
            <a:picLocks noChangeAspect="1"/>
          </p:cNvPicPr>
          <p:nvPr/>
        </p:nvPicPr>
        <p:blipFill>
          <a:blip r:embed="rId2"/>
          <a:stretch>
            <a:fillRect/>
          </a:stretch>
        </p:blipFill>
        <p:spPr>
          <a:xfrm rot="10800000" flipH="1">
            <a:off x="0" y="0"/>
            <a:ext cx="9144000" cy="2209267"/>
          </a:xfrm>
          <a:prstGeom prst="rect">
            <a:avLst/>
          </a:prstGeom>
        </p:spPr>
      </p:pic>
      <p:sp>
        <p:nvSpPr>
          <p:cNvPr id="14" name="TextBox 13">
            <a:extLst>
              <a:ext uri="{FF2B5EF4-FFF2-40B4-BE49-F238E27FC236}">
                <a16:creationId xmlns:a16="http://schemas.microsoft.com/office/drawing/2014/main" id="{3BF86F5E-0145-5348-8133-0ACE240DB9DF}"/>
              </a:ext>
            </a:extLst>
          </p:cNvPr>
          <p:cNvSpPr txBox="1"/>
          <p:nvPr/>
        </p:nvSpPr>
        <p:spPr>
          <a:xfrm>
            <a:off x="1190624" y="379815"/>
            <a:ext cx="7696200" cy="1261884"/>
          </a:xfrm>
          <a:prstGeom prst="rect">
            <a:avLst/>
          </a:prstGeom>
          <a:noFill/>
        </p:spPr>
        <p:txBody>
          <a:bodyPr wrap="square" rtlCol="0">
            <a:spAutoFit/>
          </a:bodyPr>
          <a:lstStyle/>
          <a:p>
            <a:r>
              <a:rPr lang="en-US" sz="4800" dirty="0">
                <a:solidFill>
                  <a:schemeClr val="bg1"/>
                </a:solidFill>
                <a:latin typeface="Arabic Typesetting" panose="03020402040406030203" pitchFamily="66" charset="-78"/>
                <a:cs typeface="Arabic Typesetting" panose="03020402040406030203" pitchFamily="66" charset="-78"/>
              </a:rPr>
              <a:t> </a:t>
            </a:r>
            <a:r>
              <a:rPr lang="en-US" sz="2800" dirty="0">
                <a:solidFill>
                  <a:schemeClr val="bg1"/>
                </a:solidFill>
                <a:latin typeface="Times" pitchFamily="2" charset="0"/>
                <a:cs typeface="Arabic Typesetting" panose="03020402040406030203" pitchFamily="66" charset="-78"/>
              </a:rPr>
              <a:t>Insertion Sort Algorithm’s</a:t>
            </a:r>
            <a:r>
              <a:rPr lang="en-US" sz="2800" dirty="0">
                <a:solidFill>
                  <a:schemeClr val="bg1"/>
                </a:solidFill>
                <a:latin typeface="Times" pitchFamily="2"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Theoretical and Practical </a:t>
            </a:r>
          </a:p>
          <a:p>
            <a:r>
              <a:rPr lang="en-US" sz="2800" dirty="0">
                <a:solidFill>
                  <a:schemeClr val="bg1"/>
                </a:solidFill>
                <a:latin typeface="Times New Roman" panose="02020603050405020304" pitchFamily="18" charset="0"/>
                <a:cs typeface="Times New Roman" panose="02020603050405020304" pitchFamily="18" charset="0"/>
              </a:rPr>
              <a:t>Analyze and Error Ratio</a:t>
            </a:r>
            <a:r>
              <a:rPr lang="en-US" sz="2800" dirty="0">
                <a:solidFill>
                  <a:schemeClr val="bg1"/>
                </a:solidFill>
                <a:latin typeface="Arabic Typesetting" panose="03020402040406030203" pitchFamily="66" charset="-78"/>
                <a:cs typeface="Arabic Typesetting" panose="03020402040406030203" pitchFamily="66" charset="-78"/>
              </a:rPr>
              <a:t>  </a:t>
            </a:r>
          </a:p>
        </p:txBody>
      </p:sp>
      <p:cxnSp>
        <p:nvCxnSpPr>
          <p:cNvPr id="16" name="Straight Connector 15">
            <a:extLst>
              <a:ext uri="{FF2B5EF4-FFF2-40B4-BE49-F238E27FC236}">
                <a16:creationId xmlns:a16="http://schemas.microsoft.com/office/drawing/2014/main" id="{F2FED42F-F3D9-BB41-8950-C9708644E437}"/>
              </a:ext>
            </a:extLst>
          </p:cNvPr>
          <p:cNvCxnSpPr/>
          <p:nvPr/>
        </p:nvCxnSpPr>
        <p:spPr>
          <a:xfrm>
            <a:off x="0" y="6683164"/>
            <a:ext cx="9144000" cy="0"/>
          </a:xfrm>
          <a:prstGeom prst="line">
            <a:avLst/>
          </a:prstGeom>
          <a:ln w="76200">
            <a:solidFill>
              <a:srgbClr val="2C374F"/>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758A7E0D-57C0-910F-6248-9E1BC7439B2B}"/>
              </a:ext>
            </a:extLst>
          </p:cNvPr>
          <p:cNvGraphicFramePr>
            <a:graphicFrameLocks noGrp="1"/>
          </p:cNvGraphicFramePr>
          <p:nvPr>
            <p:extLst>
              <p:ext uri="{D42A27DB-BD31-4B8C-83A1-F6EECF244321}">
                <p14:modId xmlns:p14="http://schemas.microsoft.com/office/powerpoint/2010/main" val="2770007719"/>
              </p:ext>
            </p:extLst>
          </p:nvPr>
        </p:nvGraphicFramePr>
        <p:xfrm>
          <a:off x="0" y="2156818"/>
          <a:ext cx="5295483" cy="4404758"/>
        </p:xfrm>
        <a:graphic>
          <a:graphicData uri="http://schemas.openxmlformats.org/drawingml/2006/table">
            <a:tbl>
              <a:tblPr/>
              <a:tblGrid>
                <a:gridCol w="704918">
                  <a:extLst>
                    <a:ext uri="{9D8B030D-6E8A-4147-A177-3AD203B41FA5}">
                      <a16:colId xmlns:a16="http://schemas.microsoft.com/office/drawing/2014/main" val="3492652014"/>
                    </a:ext>
                  </a:extLst>
                </a:gridCol>
                <a:gridCol w="704918">
                  <a:extLst>
                    <a:ext uri="{9D8B030D-6E8A-4147-A177-3AD203B41FA5}">
                      <a16:colId xmlns:a16="http://schemas.microsoft.com/office/drawing/2014/main" val="3436964425"/>
                    </a:ext>
                  </a:extLst>
                </a:gridCol>
                <a:gridCol w="704918">
                  <a:extLst>
                    <a:ext uri="{9D8B030D-6E8A-4147-A177-3AD203B41FA5}">
                      <a16:colId xmlns:a16="http://schemas.microsoft.com/office/drawing/2014/main" val="3056623339"/>
                    </a:ext>
                  </a:extLst>
                </a:gridCol>
                <a:gridCol w="704918">
                  <a:extLst>
                    <a:ext uri="{9D8B030D-6E8A-4147-A177-3AD203B41FA5}">
                      <a16:colId xmlns:a16="http://schemas.microsoft.com/office/drawing/2014/main" val="3263557770"/>
                    </a:ext>
                  </a:extLst>
                </a:gridCol>
                <a:gridCol w="704918">
                  <a:extLst>
                    <a:ext uri="{9D8B030D-6E8A-4147-A177-3AD203B41FA5}">
                      <a16:colId xmlns:a16="http://schemas.microsoft.com/office/drawing/2014/main" val="2496696630"/>
                    </a:ext>
                  </a:extLst>
                </a:gridCol>
                <a:gridCol w="704918">
                  <a:extLst>
                    <a:ext uri="{9D8B030D-6E8A-4147-A177-3AD203B41FA5}">
                      <a16:colId xmlns:a16="http://schemas.microsoft.com/office/drawing/2014/main" val="42759906"/>
                    </a:ext>
                  </a:extLst>
                </a:gridCol>
                <a:gridCol w="1065975">
                  <a:extLst>
                    <a:ext uri="{9D8B030D-6E8A-4147-A177-3AD203B41FA5}">
                      <a16:colId xmlns:a16="http://schemas.microsoft.com/office/drawing/2014/main" val="2601089531"/>
                    </a:ext>
                  </a:extLst>
                </a:gridCol>
              </a:tblGrid>
              <a:tr h="299900">
                <a:tc>
                  <a:txBody>
                    <a:bodyPr/>
                    <a:lstStyle/>
                    <a:p>
                      <a:pPr fontAlgn="t"/>
                      <a:endParaRPr lang="en-US" sz="900">
                        <a:effectLst/>
                      </a:endParaRPr>
                    </a:p>
                    <a:p>
                      <a:pPr algn="ctr" rtl="0" fontAlgn="base"/>
                      <a:r>
                        <a:rPr lang="en-US" sz="900" b="0" i="0">
                          <a:effectLst/>
                          <a:latin typeface="Times New Roman" panose="02020603050405020304" pitchFamily="18" charset="0"/>
                        </a:rPr>
                        <a:t>Cases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gridSpan="2">
                  <a:txBody>
                    <a:bodyPr/>
                    <a:lstStyle/>
                    <a:p>
                      <a:pPr algn="ctr" fontAlgn="t"/>
                      <a:endParaRPr lang="en-US" sz="900">
                        <a:effectLst/>
                      </a:endParaRPr>
                    </a:p>
                    <a:p>
                      <a:pPr algn="ctr" rtl="0" fontAlgn="base"/>
                      <a:r>
                        <a:rPr lang="en-US" sz="900" b="0" i="0">
                          <a:effectLst/>
                          <a:latin typeface="Times New Roman" panose="02020603050405020304" pitchFamily="18" charset="0"/>
                        </a:rPr>
                        <a:t>Best Case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hMerge="1">
                  <a:txBody>
                    <a:bodyPr/>
                    <a:lstStyle/>
                    <a:p>
                      <a:endParaRPr lang="en-SA"/>
                    </a:p>
                  </a:txBody>
                  <a:tcPr/>
                </a:tc>
                <a:tc gridSpan="2">
                  <a:txBody>
                    <a:bodyPr/>
                    <a:lstStyle/>
                    <a:p>
                      <a:pPr algn="ctr" fontAlgn="t"/>
                      <a:endParaRPr lang="en-US" sz="900">
                        <a:effectLst/>
                      </a:endParaRPr>
                    </a:p>
                    <a:p>
                      <a:pPr algn="ctr" rtl="0" fontAlgn="base"/>
                      <a:r>
                        <a:rPr lang="en-US" sz="900" b="0" i="0">
                          <a:effectLst/>
                          <a:latin typeface="Times New Roman" panose="02020603050405020304" pitchFamily="18" charset="0"/>
                        </a:rPr>
                        <a:t>Average Case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hMerge="1">
                  <a:txBody>
                    <a:bodyPr/>
                    <a:lstStyle/>
                    <a:p>
                      <a:endParaRPr lang="en-SA"/>
                    </a:p>
                  </a:txBody>
                  <a:tcPr/>
                </a:tc>
                <a:tc gridSpan="2">
                  <a:txBody>
                    <a:bodyPr/>
                    <a:lstStyle/>
                    <a:p>
                      <a:pPr algn="ctr" fontAlgn="t"/>
                      <a:endParaRPr lang="en-US" sz="900">
                        <a:effectLst/>
                      </a:endParaRPr>
                    </a:p>
                    <a:p>
                      <a:pPr algn="ctr" rtl="0" fontAlgn="base"/>
                      <a:r>
                        <a:rPr lang="en-US" sz="900" b="0" i="0">
                          <a:effectLst/>
                          <a:latin typeface="Times New Roman" panose="02020603050405020304" pitchFamily="18" charset="0"/>
                        </a:rPr>
                        <a:t>Worst case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hMerge="1">
                  <a:txBody>
                    <a:bodyPr/>
                    <a:lstStyle/>
                    <a:p>
                      <a:endParaRPr lang="en-SA"/>
                    </a:p>
                  </a:txBody>
                  <a:tcPr/>
                </a:tc>
                <a:extLst>
                  <a:ext uri="{0D108BD9-81ED-4DB2-BD59-A6C34878D82A}">
                    <a16:rowId xmlns:a16="http://schemas.microsoft.com/office/drawing/2014/main" val="948070741"/>
                  </a:ext>
                </a:extLst>
              </a:tr>
              <a:tr h="634786">
                <a:tc>
                  <a:txBody>
                    <a:bodyPr/>
                    <a:lstStyle/>
                    <a:p>
                      <a:pPr fontAlgn="t"/>
                      <a:endParaRPr lang="en-US" sz="900">
                        <a:effectLst/>
                      </a:endParaRPr>
                    </a:p>
                    <a:p>
                      <a:pPr algn="ctr" rtl="0" fontAlgn="base"/>
                      <a:r>
                        <a:rPr lang="en-US" sz="900" b="0" i="0">
                          <a:effectLst/>
                          <a:latin typeface="Times New Roman" panose="02020603050405020304" pitchFamily="18" charset="0"/>
                        </a:rPr>
                        <a:t>Input size (n)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US" sz="900">
                        <a:effectLst/>
                      </a:endParaRPr>
                    </a:p>
                    <a:p>
                      <a:pPr algn="ctr" rtl="0" fontAlgn="base"/>
                      <a:r>
                        <a:rPr lang="en-US" sz="900" b="0" i="0">
                          <a:effectLst/>
                          <a:latin typeface="Times New Roman" panose="02020603050405020304" pitchFamily="18" charset="0"/>
                        </a:rPr>
                        <a:t>Theoretical Time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US" sz="900">
                        <a:effectLst/>
                      </a:endParaRPr>
                    </a:p>
                    <a:p>
                      <a:pPr algn="ctr" rtl="0" fontAlgn="base"/>
                      <a:r>
                        <a:rPr lang="en-US" sz="900" b="0" i="0">
                          <a:effectLst/>
                          <a:latin typeface="Times New Roman" panose="02020603050405020304" pitchFamily="18" charset="0"/>
                        </a:rPr>
                        <a:t>Practical Time (Actual Time)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US" sz="900">
                        <a:effectLst/>
                      </a:endParaRPr>
                    </a:p>
                    <a:p>
                      <a:pPr algn="ctr" rtl="0" fontAlgn="base"/>
                      <a:r>
                        <a:rPr lang="en-US" sz="900" b="0" i="0">
                          <a:effectLst/>
                          <a:latin typeface="Times New Roman" panose="02020603050405020304" pitchFamily="18" charset="0"/>
                        </a:rPr>
                        <a:t>Theoretical Time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US" sz="900">
                        <a:effectLst/>
                      </a:endParaRPr>
                    </a:p>
                    <a:p>
                      <a:pPr algn="ctr" rtl="0" fontAlgn="base"/>
                      <a:r>
                        <a:rPr lang="en-US" sz="900" b="0" i="0">
                          <a:effectLst/>
                          <a:latin typeface="Times New Roman" panose="02020603050405020304" pitchFamily="18" charset="0"/>
                        </a:rPr>
                        <a:t>Practical Time (Actual Time)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US" sz="900">
                        <a:effectLst/>
                      </a:endParaRPr>
                    </a:p>
                    <a:p>
                      <a:pPr algn="ctr" rtl="0" fontAlgn="base"/>
                      <a:r>
                        <a:rPr lang="en-US" sz="900" b="0" i="0">
                          <a:effectLst/>
                          <a:latin typeface="Times New Roman" panose="02020603050405020304" pitchFamily="18" charset="0"/>
                        </a:rPr>
                        <a:t>Theoretical Time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US" sz="900">
                        <a:effectLst/>
                      </a:endParaRPr>
                    </a:p>
                    <a:p>
                      <a:pPr algn="ctr" rtl="0" fontAlgn="base"/>
                      <a:r>
                        <a:rPr lang="en-US" sz="900" b="0" i="0">
                          <a:effectLst/>
                          <a:latin typeface="Times New Roman" panose="02020603050405020304" pitchFamily="18" charset="0"/>
                        </a:rPr>
                        <a:t>Practical Time (Actual Time)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extLst>
                  <a:ext uri="{0D108BD9-81ED-4DB2-BD59-A6C34878D82A}">
                    <a16:rowId xmlns:a16="http://schemas.microsoft.com/office/drawing/2014/main" val="60842390"/>
                  </a:ext>
                </a:extLst>
              </a:tr>
              <a:tr h="385679">
                <a:tc>
                  <a:txBody>
                    <a:bodyPr/>
                    <a:lstStyle/>
                    <a:p>
                      <a:pPr fontAlgn="t"/>
                      <a:endParaRPr lang="en-SA" sz="900">
                        <a:effectLst/>
                      </a:endParaRPr>
                    </a:p>
                    <a:p>
                      <a:pPr algn="ctr" rtl="0" fontAlgn="base"/>
                      <a:r>
                        <a:rPr lang="en-SA" sz="900" b="0" i="0">
                          <a:effectLst/>
                          <a:latin typeface="Times New Roman" panose="02020603050405020304" pitchFamily="18" charset="0"/>
                        </a:rPr>
                        <a:t>100 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100 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3.353400ms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10000 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1.950500ms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10000 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1.399800ms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36756150"/>
                  </a:ext>
                </a:extLst>
              </a:tr>
              <a:tr h="385679">
                <a:tc>
                  <a:txBody>
                    <a:bodyPr/>
                    <a:lstStyle/>
                    <a:p>
                      <a:pPr fontAlgn="t"/>
                      <a:endParaRPr lang="en-SA" sz="900">
                        <a:effectLst/>
                      </a:endParaRPr>
                    </a:p>
                    <a:p>
                      <a:pPr algn="ctr" rtl="0" fontAlgn="base"/>
                      <a:r>
                        <a:rPr lang="en-SA" sz="900" b="0" i="0">
                          <a:effectLst/>
                          <a:latin typeface="Times New Roman" panose="02020603050405020304" pitchFamily="18" charset="0"/>
                        </a:rPr>
                        <a:t>500 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500 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4.064600ms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250000 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2.658800ms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250000 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7.462600ms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44788181"/>
                  </a:ext>
                </a:extLst>
              </a:tr>
              <a:tr h="385679">
                <a:tc>
                  <a:txBody>
                    <a:bodyPr/>
                    <a:lstStyle/>
                    <a:p>
                      <a:pPr fontAlgn="t"/>
                      <a:endParaRPr lang="en-SA" sz="900">
                        <a:effectLst/>
                      </a:endParaRPr>
                    </a:p>
                    <a:p>
                      <a:pPr algn="ctr" rtl="0" fontAlgn="base"/>
                      <a:r>
                        <a:rPr lang="en-SA" sz="900" b="0" i="0">
                          <a:effectLst/>
                          <a:latin typeface="Times New Roman" panose="02020603050405020304" pitchFamily="18" charset="0"/>
                        </a:rPr>
                        <a:t>1000 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dirty="0">
                        <a:effectLst/>
                      </a:endParaRPr>
                    </a:p>
                    <a:p>
                      <a:pPr algn="ctr" rtl="0" fontAlgn="base"/>
                      <a:r>
                        <a:rPr lang="en-SA" sz="900" b="0" i="0" dirty="0">
                          <a:effectLst/>
                          <a:latin typeface="Times New Roman" panose="02020603050405020304" pitchFamily="18" charset="0"/>
                        </a:rPr>
                        <a:t>1000 </a:t>
                      </a:r>
                      <a:endParaRPr lang="en-SA" sz="900" b="0" i="0" dirty="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5.933700ms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1000000 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7.932100ms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1000000 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13.781100ms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91735149"/>
                  </a:ext>
                </a:extLst>
              </a:tr>
              <a:tr h="462607">
                <a:tc>
                  <a:txBody>
                    <a:bodyPr/>
                    <a:lstStyle/>
                    <a:p>
                      <a:pPr fontAlgn="t"/>
                      <a:endParaRPr lang="en-SA" sz="900">
                        <a:effectLst/>
                      </a:endParaRPr>
                    </a:p>
                    <a:p>
                      <a:pPr algn="ctr" rtl="0" fontAlgn="base"/>
                      <a:r>
                        <a:rPr lang="en-SA" sz="900" b="0" i="0">
                          <a:effectLst/>
                          <a:latin typeface="Times New Roman" panose="02020603050405020304" pitchFamily="18" charset="0"/>
                        </a:rPr>
                        <a:t>5000 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5000 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99.635400ms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25000000 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106.165300ms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25000000 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141.161700ms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044389"/>
                  </a:ext>
                </a:extLst>
              </a:tr>
              <a:tr h="462607">
                <a:tc>
                  <a:txBody>
                    <a:bodyPr/>
                    <a:lstStyle/>
                    <a:p>
                      <a:pPr fontAlgn="t"/>
                      <a:endParaRPr lang="en-SA" sz="900">
                        <a:effectLst/>
                      </a:endParaRPr>
                    </a:p>
                    <a:p>
                      <a:pPr algn="ctr" rtl="0" fontAlgn="base"/>
                      <a:r>
                        <a:rPr lang="en-SA" sz="900" b="0" i="0">
                          <a:effectLst/>
                          <a:latin typeface="Times New Roman" panose="02020603050405020304" pitchFamily="18" charset="0"/>
                        </a:rPr>
                        <a:t>10000 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10000 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294.527500ms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100000000 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249.206700ms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100000000 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461.818800ms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3407453"/>
                  </a:ext>
                </a:extLst>
              </a:tr>
              <a:tr h="462607">
                <a:tc>
                  <a:txBody>
                    <a:bodyPr/>
                    <a:lstStyle/>
                    <a:p>
                      <a:pPr fontAlgn="t"/>
                      <a:endParaRPr lang="en-SA" sz="900">
                        <a:effectLst/>
                      </a:endParaRPr>
                    </a:p>
                    <a:p>
                      <a:pPr algn="ctr" rtl="0" fontAlgn="base"/>
                      <a:r>
                        <a:rPr lang="en-SA" sz="900" b="0" i="0">
                          <a:effectLst/>
                          <a:latin typeface="Times New Roman" panose="02020603050405020304" pitchFamily="18" charset="0"/>
                        </a:rPr>
                        <a:t>50000 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50000 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6165.683300ms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2500000000 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2083.697300ms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2500000000 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3557.153800ms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4306468"/>
                  </a:ext>
                </a:extLst>
              </a:tr>
              <a:tr h="462607">
                <a:tc>
                  <a:txBody>
                    <a:bodyPr/>
                    <a:lstStyle/>
                    <a:p>
                      <a:pPr fontAlgn="t"/>
                      <a:endParaRPr lang="en-SA" sz="900">
                        <a:effectLst/>
                      </a:endParaRPr>
                    </a:p>
                    <a:p>
                      <a:pPr algn="ctr" rtl="0" fontAlgn="base"/>
                      <a:r>
                        <a:rPr lang="en-SA" sz="900" b="0" i="0">
                          <a:effectLst/>
                          <a:latin typeface="Times New Roman" panose="02020603050405020304" pitchFamily="18" charset="0"/>
                        </a:rPr>
                        <a:t>100000 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100000 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3564.733500ms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10000000000 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5442.379400ms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10000000000 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8168.329900ms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0369487"/>
                  </a:ext>
                </a:extLst>
              </a:tr>
              <a:tr h="462607">
                <a:tc>
                  <a:txBody>
                    <a:bodyPr/>
                    <a:lstStyle/>
                    <a:p>
                      <a:pPr fontAlgn="t"/>
                      <a:endParaRPr lang="en-SA" sz="900">
                        <a:effectLst/>
                      </a:endParaRPr>
                    </a:p>
                    <a:p>
                      <a:pPr algn="ctr" rtl="0" fontAlgn="base"/>
                      <a:r>
                        <a:rPr lang="en-SA" sz="900" b="0" i="0">
                          <a:effectLst/>
                          <a:latin typeface="Times New Roman" panose="02020603050405020304" pitchFamily="18" charset="0"/>
                        </a:rPr>
                        <a:t>200000 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200000 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14541.174200ms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40000000000 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a:effectLst/>
                      </a:endParaRPr>
                    </a:p>
                    <a:p>
                      <a:pPr algn="ctr" rtl="0" fontAlgn="base"/>
                      <a:r>
                        <a:rPr lang="en-US" sz="900" b="0" i="0">
                          <a:effectLst/>
                          <a:latin typeface="Times New Roman" panose="02020603050405020304" pitchFamily="18" charset="0"/>
                        </a:rPr>
                        <a:t>30956.249700ms </a:t>
                      </a:r>
                      <a:endParaRPr lang="en-US"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40000000000 </a:t>
                      </a:r>
                      <a:endParaRPr lang="en-SA" sz="900" b="0" i="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US" sz="900" dirty="0">
                        <a:effectLst/>
                      </a:endParaRPr>
                    </a:p>
                    <a:p>
                      <a:pPr algn="ctr" rtl="0" fontAlgn="base"/>
                      <a:r>
                        <a:rPr lang="en-US" sz="900" b="0" i="0" dirty="0">
                          <a:effectLst/>
                          <a:latin typeface="Times New Roman" panose="02020603050405020304" pitchFamily="18" charset="0"/>
                        </a:rPr>
                        <a:t>31047.511200 </a:t>
                      </a:r>
                      <a:r>
                        <a:rPr lang="en-US" sz="900" b="0" i="0" dirty="0" err="1">
                          <a:effectLst/>
                          <a:latin typeface="Times New Roman" panose="02020603050405020304" pitchFamily="18" charset="0"/>
                        </a:rPr>
                        <a:t>ms</a:t>
                      </a:r>
                      <a:r>
                        <a:rPr lang="en-US" sz="900" b="0" i="0" dirty="0">
                          <a:effectLst/>
                          <a:latin typeface="Times New Roman" panose="02020603050405020304" pitchFamily="18" charset="0"/>
                        </a:rPr>
                        <a:t> </a:t>
                      </a:r>
                      <a:endParaRPr lang="en-US" sz="900" b="0" i="0" dirty="0">
                        <a:effectLst/>
                      </a:endParaRPr>
                    </a:p>
                  </a:txBody>
                  <a:tcPr marL="15439" marR="15439" marT="7720" marB="772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1269449"/>
                  </a:ext>
                </a:extLst>
              </a:tr>
            </a:tbl>
          </a:graphicData>
        </a:graphic>
      </p:graphicFrame>
      <p:graphicFrame>
        <p:nvGraphicFramePr>
          <p:cNvPr id="3" name="Table 2">
            <a:extLst>
              <a:ext uri="{FF2B5EF4-FFF2-40B4-BE49-F238E27FC236}">
                <a16:creationId xmlns:a16="http://schemas.microsoft.com/office/drawing/2014/main" id="{3D2B9C2A-F818-F8A8-44E7-313385C89655}"/>
              </a:ext>
            </a:extLst>
          </p:cNvPr>
          <p:cNvGraphicFramePr>
            <a:graphicFrameLocks noGrp="1"/>
          </p:cNvGraphicFramePr>
          <p:nvPr>
            <p:extLst>
              <p:ext uri="{D42A27DB-BD31-4B8C-83A1-F6EECF244321}">
                <p14:modId xmlns:p14="http://schemas.microsoft.com/office/powerpoint/2010/main" val="1878388893"/>
              </p:ext>
            </p:extLst>
          </p:nvPr>
        </p:nvGraphicFramePr>
        <p:xfrm>
          <a:off x="5702087" y="2156818"/>
          <a:ext cx="3035308" cy="4321362"/>
        </p:xfrm>
        <a:graphic>
          <a:graphicData uri="http://schemas.openxmlformats.org/drawingml/2006/table">
            <a:tbl>
              <a:tblPr/>
              <a:tblGrid>
                <a:gridCol w="758827">
                  <a:extLst>
                    <a:ext uri="{9D8B030D-6E8A-4147-A177-3AD203B41FA5}">
                      <a16:colId xmlns:a16="http://schemas.microsoft.com/office/drawing/2014/main" val="2735786552"/>
                    </a:ext>
                  </a:extLst>
                </a:gridCol>
                <a:gridCol w="758827">
                  <a:extLst>
                    <a:ext uri="{9D8B030D-6E8A-4147-A177-3AD203B41FA5}">
                      <a16:colId xmlns:a16="http://schemas.microsoft.com/office/drawing/2014/main" val="405554911"/>
                    </a:ext>
                  </a:extLst>
                </a:gridCol>
                <a:gridCol w="758827">
                  <a:extLst>
                    <a:ext uri="{9D8B030D-6E8A-4147-A177-3AD203B41FA5}">
                      <a16:colId xmlns:a16="http://schemas.microsoft.com/office/drawing/2014/main" val="3279314030"/>
                    </a:ext>
                  </a:extLst>
                </a:gridCol>
                <a:gridCol w="758827">
                  <a:extLst>
                    <a:ext uri="{9D8B030D-6E8A-4147-A177-3AD203B41FA5}">
                      <a16:colId xmlns:a16="http://schemas.microsoft.com/office/drawing/2014/main" val="3811971458"/>
                    </a:ext>
                  </a:extLst>
                </a:gridCol>
              </a:tblGrid>
              <a:tr h="533574">
                <a:tc>
                  <a:txBody>
                    <a:bodyPr/>
                    <a:lstStyle/>
                    <a:p>
                      <a:pPr fontAlgn="t"/>
                      <a:endParaRPr lang="en-US" sz="900">
                        <a:effectLst/>
                      </a:endParaRPr>
                    </a:p>
                    <a:p>
                      <a:pPr algn="ctr" rtl="0" fontAlgn="base"/>
                      <a:r>
                        <a:rPr lang="en-US" sz="900" b="0" i="0">
                          <a:effectLst/>
                          <a:latin typeface="Times New Roman" panose="02020603050405020304" pitchFamily="18" charset="0"/>
                        </a:rPr>
                        <a:t>Case  </a:t>
                      </a:r>
                      <a:endParaRPr lang="en-US"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sz="900">
                        <a:effectLst/>
                      </a:endParaRPr>
                    </a:p>
                    <a:p>
                      <a:pPr algn="ctr" rtl="0" fontAlgn="base"/>
                      <a:r>
                        <a:rPr lang="en-US" sz="900" b="0" i="0">
                          <a:effectLst/>
                          <a:latin typeface="Times New Roman" panose="02020603050405020304" pitchFamily="18" charset="0"/>
                        </a:rPr>
                        <a:t>Best case </a:t>
                      </a:r>
                      <a:endParaRPr lang="en-US"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sz="900">
                        <a:effectLst/>
                      </a:endParaRPr>
                    </a:p>
                    <a:p>
                      <a:pPr algn="ctr" rtl="0" fontAlgn="base"/>
                      <a:r>
                        <a:rPr lang="en-US" sz="900" b="0" i="0">
                          <a:effectLst/>
                          <a:latin typeface="Times New Roman" panose="02020603050405020304" pitchFamily="18" charset="0"/>
                        </a:rPr>
                        <a:t>Average Case  </a:t>
                      </a:r>
                      <a:endParaRPr lang="en-US"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algn="ctr" fontAlgn="t"/>
                      <a:endParaRPr lang="en-US" sz="900">
                        <a:effectLst/>
                      </a:endParaRPr>
                    </a:p>
                    <a:p>
                      <a:pPr algn="ctr" rtl="0" fontAlgn="base"/>
                      <a:r>
                        <a:rPr lang="en-US" sz="900" b="0" i="0">
                          <a:effectLst/>
                          <a:latin typeface="Times New Roman" panose="02020603050405020304" pitchFamily="18" charset="0"/>
                        </a:rPr>
                        <a:t>Worst Case </a:t>
                      </a:r>
                      <a:endParaRPr lang="en-US"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extLst>
                  <a:ext uri="{0D108BD9-81ED-4DB2-BD59-A6C34878D82A}">
                    <a16:rowId xmlns:a16="http://schemas.microsoft.com/office/drawing/2014/main" val="3443987556"/>
                  </a:ext>
                </a:extLst>
              </a:tr>
              <a:tr h="502172">
                <a:tc>
                  <a:txBody>
                    <a:bodyPr/>
                    <a:lstStyle/>
                    <a:p>
                      <a:pPr fontAlgn="t"/>
                      <a:endParaRPr lang="en-US" sz="900">
                        <a:effectLst/>
                      </a:endParaRPr>
                    </a:p>
                    <a:p>
                      <a:pPr algn="ctr" rtl="0" fontAlgn="base"/>
                      <a:r>
                        <a:rPr lang="en-US" sz="900" b="0" i="0">
                          <a:effectLst/>
                          <a:latin typeface="Times New Roman" panose="02020603050405020304" pitchFamily="18" charset="0"/>
                        </a:rPr>
                        <a:t>Input size (n) </a:t>
                      </a:r>
                      <a:endParaRPr lang="en-US"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US" sz="900" dirty="0">
                        <a:effectLst/>
                      </a:endParaRPr>
                    </a:p>
                    <a:p>
                      <a:pPr algn="ctr" rtl="0" fontAlgn="base"/>
                      <a:r>
                        <a:rPr lang="en-US" sz="900" b="0" i="0" u="none" strike="noStrike" dirty="0">
                          <a:effectLst/>
                          <a:latin typeface="STIXGeneral-Italic" pitchFamily="2" charset="2"/>
                        </a:rPr>
                        <a:t>𝑃/T x 100</a:t>
                      </a:r>
                      <a:endParaRPr lang="en-US" sz="900" b="0" i="0" dirty="0">
                        <a:effectLst/>
                      </a:endParaRPr>
                    </a:p>
                    <a:p>
                      <a:r>
                        <a:rPr lang="en-US" sz="900" b="0" i="0" dirty="0">
                          <a:effectLst/>
                          <a:latin typeface="Times New Roman" panose="02020603050405020304" pitchFamily="18" charset="0"/>
                        </a:rPr>
                        <a:t> </a:t>
                      </a:r>
                      <a:endParaRPr lang="en-US" sz="900" dirty="0"/>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u="none" strike="noStrike" dirty="0">
                        <a:effectLst/>
                        <a:latin typeface="STIXGeneral-Italic"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dirty="0">
                          <a:effectLst/>
                          <a:latin typeface="STIXGeneral-Italic" pitchFamily="2" charset="2"/>
                        </a:rPr>
                        <a:t>    𝑃/T x 100</a:t>
                      </a:r>
                      <a:endParaRPr lang="en-US" sz="900" b="0" i="0" dirty="0">
                        <a:effectLst/>
                      </a:endParaRPr>
                    </a:p>
                    <a:p>
                      <a:endParaRPr lang="en-SA" sz="900" dirty="0"/>
                    </a:p>
                  </a:txBody>
                  <a:tcPr marL="15109" marR="15109" marT="7554" marB="7554">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u="none" strike="noStrike" dirty="0">
                        <a:effectLst/>
                        <a:latin typeface="STIXGeneral-Italic"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dirty="0">
                          <a:effectLst/>
                          <a:latin typeface="STIXGeneral-Italic" pitchFamily="2" charset="2"/>
                        </a:rPr>
                        <a:t>𝑃/T x 100</a:t>
                      </a:r>
                      <a:endParaRPr lang="en-SA" sz="900" dirty="0"/>
                    </a:p>
                  </a:txBody>
                  <a:tcPr marL="15109" marR="15109" marT="7554" marB="7554">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06557779"/>
                  </a:ext>
                </a:extLst>
              </a:tr>
              <a:tr h="340709">
                <a:tc>
                  <a:txBody>
                    <a:bodyPr/>
                    <a:lstStyle/>
                    <a:p>
                      <a:pPr fontAlgn="t"/>
                      <a:endParaRPr lang="en-SA" sz="900">
                        <a:effectLst/>
                      </a:endParaRPr>
                    </a:p>
                    <a:p>
                      <a:pPr algn="ctr" rtl="0" fontAlgn="base"/>
                      <a:r>
                        <a:rPr lang="en-SA" sz="900" b="0" i="0">
                          <a:effectLst/>
                          <a:latin typeface="Times New Roman" panose="02020603050405020304" pitchFamily="18" charset="0"/>
                        </a:rPr>
                        <a:t>100 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3.5%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0.019%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0.014%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2295411"/>
                  </a:ext>
                </a:extLst>
              </a:tr>
              <a:tr h="355716">
                <a:tc>
                  <a:txBody>
                    <a:bodyPr/>
                    <a:lstStyle/>
                    <a:p>
                      <a:pPr fontAlgn="t"/>
                      <a:endParaRPr lang="en-SA" sz="900">
                        <a:effectLst/>
                      </a:endParaRPr>
                    </a:p>
                    <a:p>
                      <a:pPr algn="ctr" rtl="0" fontAlgn="base"/>
                      <a:r>
                        <a:rPr lang="en-SA" sz="900" b="0" i="0">
                          <a:effectLst/>
                          <a:latin typeface="Times New Roman" panose="02020603050405020304" pitchFamily="18" charset="0"/>
                        </a:rPr>
                        <a:t>500 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0.8%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0.0017%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0.0029%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3675456"/>
                  </a:ext>
                </a:extLst>
              </a:tr>
              <a:tr h="391288">
                <a:tc>
                  <a:txBody>
                    <a:bodyPr/>
                    <a:lstStyle/>
                    <a:p>
                      <a:pPr fontAlgn="t"/>
                      <a:endParaRPr lang="en-SA" sz="900">
                        <a:effectLst/>
                      </a:endParaRPr>
                    </a:p>
                    <a:p>
                      <a:pPr algn="ctr" rtl="0" fontAlgn="base"/>
                      <a:r>
                        <a:rPr lang="en-SA" sz="900" b="0" i="0">
                          <a:effectLst/>
                          <a:latin typeface="Times New Roman" panose="02020603050405020304" pitchFamily="18" charset="0"/>
                        </a:rPr>
                        <a:t>1000 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0.5%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0.00079%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0.0014%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515542"/>
                  </a:ext>
                </a:extLst>
              </a:tr>
              <a:tr h="391288">
                <a:tc>
                  <a:txBody>
                    <a:bodyPr/>
                    <a:lstStyle/>
                    <a:p>
                      <a:pPr fontAlgn="t"/>
                      <a:endParaRPr lang="en-SA" sz="900">
                        <a:effectLst/>
                      </a:endParaRPr>
                    </a:p>
                    <a:p>
                      <a:pPr algn="ctr" rtl="0" fontAlgn="base"/>
                      <a:r>
                        <a:rPr lang="en-SA" sz="900" b="0" i="0">
                          <a:effectLst/>
                          <a:latin typeface="Times New Roman" panose="02020603050405020304" pitchFamily="18" charset="0"/>
                        </a:rPr>
                        <a:t>5000 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1.9%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0.00042%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0.00056%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5004363"/>
                  </a:ext>
                </a:extLst>
              </a:tr>
              <a:tr h="391288">
                <a:tc>
                  <a:txBody>
                    <a:bodyPr/>
                    <a:lstStyle/>
                    <a:p>
                      <a:pPr fontAlgn="t"/>
                      <a:endParaRPr lang="en-SA" sz="900">
                        <a:effectLst/>
                      </a:endParaRPr>
                    </a:p>
                    <a:p>
                      <a:pPr algn="ctr" rtl="0" fontAlgn="base"/>
                      <a:r>
                        <a:rPr lang="en-SA" sz="900" b="0" i="0">
                          <a:effectLst/>
                          <a:latin typeface="Times New Roman" panose="02020603050405020304" pitchFamily="18" charset="0"/>
                        </a:rPr>
                        <a:t>10000 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2.9%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0.00025%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0.00046%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99355075"/>
                  </a:ext>
                </a:extLst>
              </a:tr>
              <a:tr h="426859">
                <a:tc>
                  <a:txBody>
                    <a:bodyPr/>
                    <a:lstStyle/>
                    <a:p>
                      <a:pPr fontAlgn="t"/>
                      <a:endParaRPr lang="en-SA" sz="900">
                        <a:effectLst/>
                      </a:endParaRPr>
                    </a:p>
                    <a:p>
                      <a:pPr algn="ctr" rtl="0" fontAlgn="base"/>
                      <a:r>
                        <a:rPr lang="en-SA" sz="900" b="0" i="0">
                          <a:effectLst/>
                          <a:latin typeface="Times New Roman" panose="02020603050405020304" pitchFamily="18" charset="0"/>
                        </a:rPr>
                        <a:t>50000 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12.3%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0.000083%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0.00014%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48041163"/>
                  </a:ext>
                </a:extLst>
              </a:tr>
              <a:tr h="490465">
                <a:tc>
                  <a:txBody>
                    <a:bodyPr/>
                    <a:lstStyle/>
                    <a:p>
                      <a:pPr fontAlgn="t"/>
                      <a:endParaRPr lang="en-SA" sz="900">
                        <a:effectLst/>
                      </a:endParaRPr>
                    </a:p>
                    <a:p>
                      <a:pPr algn="ctr" rtl="0" fontAlgn="base"/>
                      <a:r>
                        <a:rPr lang="en-SA" sz="900" b="0" i="0">
                          <a:effectLst/>
                          <a:latin typeface="Times New Roman" panose="02020603050405020304" pitchFamily="18" charset="0"/>
                        </a:rPr>
                        <a:t>100000 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3.5%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0.000054%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0.000082%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6180268"/>
                  </a:ext>
                </a:extLst>
              </a:tr>
              <a:tr h="498003">
                <a:tc>
                  <a:txBody>
                    <a:bodyPr/>
                    <a:lstStyle/>
                    <a:p>
                      <a:pPr fontAlgn="t"/>
                      <a:endParaRPr lang="en-SA" sz="900">
                        <a:effectLst/>
                      </a:endParaRPr>
                    </a:p>
                    <a:p>
                      <a:pPr algn="ctr" rtl="0" fontAlgn="base"/>
                      <a:r>
                        <a:rPr lang="en-SA" sz="900" b="0" i="0">
                          <a:effectLst/>
                          <a:latin typeface="Times New Roman" panose="02020603050405020304" pitchFamily="18" charset="0"/>
                        </a:rPr>
                        <a:t>200000 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B4C6E7"/>
                    </a:solidFill>
                  </a:tcPr>
                </a:tc>
                <a:tc>
                  <a:txBody>
                    <a:bodyPr/>
                    <a:lstStyle/>
                    <a:p>
                      <a:pPr fontAlgn="t"/>
                      <a:endParaRPr lang="en-SA" sz="900">
                        <a:effectLst/>
                      </a:endParaRPr>
                    </a:p>
                    <a:p>
                      <a:pPr algn="ctr" rtl="0" fontAlgn="base"/>
                      <a:r>
                        <a:rPr lang="en-SA" sz="900" b="0" i="0">
                          <a:effectLst/>
                          <a:latin typeface="Times New Roman" panose="02020603050405020304" pitchFamily="18" charset="0"/>
                        </a:rPr>
                        <a:t>7.2%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a:effectLst/>
                      </a:endParaRPr>
                    </a:p>
                    <a:p>
                      <a:pPr algn="ctr" rtl="0" fontAlgn="base"/>
                      <a:r>
                        <a:rPr lang="en-SA" sz="900" b="0" i="0">
                          <a:effectLst/>
                          <a:latin typeface="Times New Roman" panose="02020603050405020304" pitchFamily="18" charset="0"/>
                        </a:rPr>
                        <a:t>0.000077% </a:t>
                      </a:r>
                      <a:endParaRPr lang="en-SA" sz="900" b="0" i="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t"/>
                      <a:endParaRPr lang="en-SA" sz="900" dirty="0">
                        <a:effectLst/>
                      </a:endParaRPr>
                    </a:p>
                    <a:p>
                      <a:pPr algn="ctr" rtl="0" fontAlgn="base"/>
                      <a:r>
                        <a:rPr lang="en-SA" sz="900" b="0" i="0" dirty="0">
                          <a:effectLst/>
                          <a:latin typeface="Times New Roman" panose="02020603050405020304" pitchFamily="18" charset="0"/>
                        </a:rPr>
                        <a:t>0.00000077% </a:t>
                      </a:r>
                      <a:endParaRPr lang="en-SA" sz="900" b="0" i="0" dirty="0">
                        <a:effectLst/>
                      </a:endParaRPr>
                    </a:p>
                  </a:txBody>
                  <a:tcPr marL="15109" marR="15109" marT="7554" marB="755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21094197"/>
                  </a:ext>
                </a:extLst>
              </a:tr>
            </a:tbl>
          </a:graphicData>
        </a:graphic>
      </p:graphicFrame>
    </p:spTree>
    <p:extLst>
      <p:ext uri="{BB962C8B-B14F-4D97-AF65-F5344CB8AC3E}">
        <p14:creationId xmlns:p14="http://schemas.microsoft.com/office/powerpoint/2010/main" val="28504530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اللقاء الودي" id="{14BE5BA9-E079-0D4C-95E7-3D61498F6311}" vid="{C23DCC75-A6E7-0540-A2DD-672C077783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AE472B1FAFCD44B16228A7C79495AA" ma:contentTypeVersion="11" ma:contentTypeDescription="Create a new document." ma:contentTypeScope="" ma:versionID="88e8d3e450b5b2d4f61645cdb8d6fa5e">
  <xsd:schema xmlns:xsd="http://www.w3.org/2001/XMLSchema" xmlns:xs="http://www.w3.org/2001/XMLSchema" xmlns:p="http://schemas.microsoft.com/office/2006/metadata/properties" xmlns:ns3="1b4a59de-ffce-4664-ab8a-4854ff16278c" xmlns:ns4="3cd723f3-5df2-4b91-9370-a73118f3cce6" targetNamespace="http://schemas.microsoft.com/office/2006/metadata/properties" ma:root="true" ma:fieldsID="bf874081c36c0900011a508d43282651" ns3:_="" ns4:_="">
    <xsd:import namespace="1b4a59de-ffce-4664-ab8a-4854ff16278c"/>
    <xsd:import namespace="3cd723f3-5df2-4b91-9370-a73118f3cce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4a59de-ffce-4664-ab8a-4854ff162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d723f3-5df2-4b91-9370-a73118f3cce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FDABEA-65FA-4D36-A722-B3763245A2D1}">
  <ds:schemaRefs>
    <ds:schemaRef ds:uri="http://schemas.microsoft.com/office/2006/metadata/contentType"/>
    <ds:schemaRef ds:uri="http://schemas.microsoft.com/office/2006/metadata/properties/metaAttributes"/>
    <ds:schemaRef ds:uri="http://www.w3.org/2000/xmlns/"/>
    <ds:schemaRef ds:uri="http://www.w3.org/2001/XMLSchema"/>
    <ds:schemaRef ds:uri="1b4a59de-ffce-4664-ab8a-4854ff16278c"/>
    <ds:schemaRef ds:uri="3cd723f3-5df2-4b91-9370-a73118f3cce6"/>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8BCD0B-8EE8-411C-A547-CB28A83FDC6C}">
  <ds:schemaRefs>
    <ds:schemaRef ds:uri="http://schemas.microsoft.com/sharepoint/v3/contenttype/forms"/>
  </ds:schemaRefs>
</ds:datastoreItem>
</file>

<file path=customXml/itemProps3.xml><?xml version="1.0" encoding="utf-8"?>
<ds:datastoreItem xmlns:ds="http://schemas.openxmlformats.org/officeDocument/2006/customXml" ds:itemID="{BBCFC0FE-0E81-48EA-9F40-AFDBE9CE2AFD}">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1341</TotalTime>
  <Words>1150</Words>
  <Application>Microsoft Office PowerPoint</Application>
  <PresentationFormat>On-screen Show (4:3)</PresentationFormat>
  <Paragraphs>646</Paragraphs>
  <Slides>28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Arabic Typesetting</vt:lpstr>
      <vt:lpstr>Arial</vt:lpstr>
      <vt:lpstr>Calibri</vt:lpstr>
      <vt:lpstr>Calibri Light</vt:lpstr>
      <vt:lpstr>Courier New</vt:lpstr>
      <vt:lpstr>MathJax_Main</vt:lpstr>
      <vt:lpstr>MathJax_Math-italic</vt:lpstr>
      <vt:lpstr>STIXGeneral-Italic</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خزنه مبارك الهاجري</dc:creator>
  <cp:lastModifiedBy>Areej Alrashidi</cp:lastModifiedBy>
  <cp:revision>30</cp:revision>
  <dcterms:created xsi:type="dcterms:W3CDTF">2021-12-05T19:05:49Z</dcterms:created>
  <dcterms:modified xsi:type="dcterms:W3CDTF">2022-11-06T16:37:21Z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0x010100CFAE472B1FAFCD44B16228A7C79495AA</vt:lpwstr>
  </property>
</Properties>
</file>